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2" r:id="rId3"/>
    <p:sldMasterId id="2147483673" r:id="rId4"/>
    <p:sldMasterId id="2147483674"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Lst>
  <p:sldSz cy="5143500" cx="9144000"/>
  <p:notesSz cx="6858000" cy="9144000"/>
  <p:embeddedFontLst>
    <p:embeddedFont>
      <p:font typeface="Helvetica Neue"/>
      <p:regular r:id="rId66"/>
      <p:bold r:id="rId67"/>
      <p:italic r:id="rId68"/>
      <p:boldItalic r:id="rId6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4.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3.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slide" Target="slides/slide58.xml"/><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font" Target="fonts/HelveticaNeue-regular.fntdata"/><Relationship Id="rId21" Type="http://schemas.openxmlformats.org/officeDocument/2006/relationships/slide" Target="slides/slide15.xml"/><Relationship Id="rId65" Type="http://schemas.openxmlformats.org/officeDocument/2006/relationships/slide" Target="slides/slide59.xml"/><Relationship Id="rId24" Type="http://schemas.openxmlformats.org/officeDocument/2006/relationships/slide" Target="slides/slide18.xml"/><Relationship Id="rId68" Type="http://schemas.openxmlformats.org/officeDocument/2006/relationships/font" Target="fonts/HelveticaNeue-italic.fntdata"/><Relationship Id="rId23" Type="http://schemas.openxmlformats.org/officeDocument/2006/relationships/slide" Target="slides/slide17.xml"/><Relationship Id="rId67" Type="http://schemas.openxmlformats.org/officeDocument/2006/relationships/font" Target="fonts/HelveticaNeue-bold.fntdata"/><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HelveticaNeue-boldItalic.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p: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fbf9ee493_0_19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fbf9ee493_0_1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fbf9ee493_0_22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fbf9ee493_0_2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fbf9ee493_0_25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fbf9ee493_0_2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fbf9ee493_0_29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fbf9ee493_0_2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13604b330e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05" name="Google Shape;405;g13604b330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3f27ab9bc3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3f27ab9bc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gfbf9ee493_0_44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41" name="Google Shape;441;gfbf9ee493_0_4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g13604b330e_0_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49" name="Google Shape;449;g13604b330e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gfbf9ee493_0_46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56" name="Google Shape;456;gfbf9ee493_0_4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gfbf9ee493_0_48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66" name="Google Shape;466;gfbf9ee493_0_4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3f27ab9bc3_0_11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3f27ab9bc3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g3f27ab9bc3_0_3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00" name="Google Shape;500;g3f27ab9bc3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g3f27ab9bc3_0_4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06" name="Google Shape;506;g3f27ab9bc3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 name="Shape 510"/>
        <p:cNvGrpSpPr/>
        <p:nvPr/>
      </p:nvGrpSpPr>
      <p:grpSpPr>
        <a:xfrm>
          <a:off x="0" y="0"/>
          <a:ext cx="0" cy="0"/>
          <a:chOff x="0" y="0"/>
          <a:chExt cx="0" cy="0"/>
        </a:xfrm>
      </p:grpSpPr>
      <p:sp>
        <p:nvSpPr>
          <p:cNvPr id="511" name="Google Shape;511;g3f27ab9bc3_0_5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12" name="Google Shape;512;g3f27ab9bc3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g3f27ab9bc3_0_4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18" name="Google Shape;518;g3f27ab9bc3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g3f27ab9bc3_0_5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24" name="Google Shape;524;g3f27ab9bc3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g3f27ab9bc3_0_6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30" name="Google Shape;530;g3f27ab9bc3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 name="Shape 534"/>
        <p:cNvGrpSpPr/>
        <p:nvPr/>
      </p:nvGrpSpPr>
      <p:grpSpPr>
        <a:xfrm>
          <a:off x="0" y="0"/>
          <a:ext cx="0" cy="0"/>
          <a:chOff x="0" y="0"/>
          <a:chExt cx="0" cy="0"/>
        </a:xfrm>
      </p:grpSpPr>
      <p:sp>
        <p:nvSpPr>
          <p:cNvPr id="535" name="Google Shape;535;g3f27ab9bc3_0_6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36" name="Google Shape;536;g3f27ab9bc3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gfbf9ee493_0_66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42" name="Google Shape;542;gfbf9ee493_0_6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3" name="Shape 553"/>
        <p:cNvGrpSpPr/>
        <p:nvPr/>
      </p:nvGrpSpPr>
      <p:grpSpPr>
        <a:xfrm>
          <a:off x="0" y="0"/>
          <a:ext cx="0" cy="0"/>
          <a:chOff x="0" y="0"/>
          <a:chExt cx="0" cy="0"/>
        </a:xfrm>
      </p:grpSpPr>
      <p:sp>
        <p:nvSpPr>
          <p:cNvPr id="554" name="Google Shape;554;gfbf9ee493_0_73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55" name="Google Shape;555;gfbf9ee493_0_7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8" name="Shape 568"/>
        <p:cNvGrpSpPr/>
        <p:nvPr/>
      </p:nvGrpSpPr>
      <p:grpSpPr>
        <a:xfrm>
          <a:off x="0" y="0"/>
          <a:ext cx="0" cy="0"/>
          <a:chOff x="0" y="0"/>
          <a:chExt cx="0" cy="0"/>
        </a:xfrm>
      </p:grpSpPr>
      <p:sp>
        <p:nvSpPr>
          <p:cNvPr id="569" name="Google Shape;569;gfbf9ee493_0_100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70" name="Google Shape;570;gfbf9ee493_0_10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628d5aabed_19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628d5aabed_19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5" name="Shape 585"/>
        <p:cNvGrpSpPr/>
        <p:nvPr/>
      </p:nvGrpSpPr>
      <p:grpSpPr>
        <a:xfrm>
          <a:off x="0" y="0"/>
          <a:ext cx="0" cy="0"/>
          <a:chOff x="0" y="0"/>
          <a:chExt cx="0" cy="0"/>
        </a:xfrm>
      </p:grpSpPr>
      <p:sp>
        <p:nvSpPr>
          <p:cNvPr id="586" name="Google Shape;586;gfbf9ee493_1_3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87" name="Google Shape;587;gfbf9ee493_1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4" name="Shape 604"/>
        <p:cNvGrpSpPr/>
        <p:nvPr/>
      </p:nvGrpSpPr>
      <p:grpSpPr>
        <a:xfrm>
          <a:off x="0" y="0"/>
          <a:ext cx="0" cy="0"/>
          <a:chOff x="0" y="0"/>
          <a:chExt cx="0" cy="0"/>
        </a:xfrm>
      </p:grpSpPr>
      <p:sp>
        <p:nvSpPr>
          <p:cNvPr id="605" name="Google Shape;605;gfbf9ee493_0_98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06" name="Google Shape;606;gfbf9ee493_0_9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2" name="Shape 622"/>
        <p:cNvGrpSpPr/>
        <p:nvPr/>
      </p:nvGrpSpPr>
      <p:grpSpPr>
        <a:xfrm>
          <a:off x="0" y="0"/>
          <a:ext cx="0" cy="0"/>
          <a:chOff x="0" y="0"/>
          <a:chExt cx="0" cy="0"/>
        </a:xfrm>
      </p:grpSpPr>
      <p:sp>
        <p:nvSpPr>
          <p:cNvPr id="623" name="Google Shape;623;gfbf9ee493_0_102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24" name="Google Shape;624;gfbf9ee493_0_10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3" name="Shape 643"/>
        <p:cNvGrpSpPr/>
        <p:nvPr/>
      </p:nvGrpSpPr>
      <p:grpSpPr>
        <a:xfrm>
          <a:off x="0" y="0"/>
          <a:ext cx="0" cy="0"/>
          <a:chOff x="0" y="0"/>
          <a:chExt cx="0" cy="0"/>
        </a:xfrm>
      </p:grpSpPr>
      <p:sp>
        <p:nvSpPr>
          <p:cNvPr id="644" name="Google Shape;644;gfbf9ee493_0_71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45" name="Google Shape;645;gfbf9ee493_0_7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9" name="Shape 659"/>
        <p:cNvGrpSpPr/>
        <p:nvPr/>
      </p:nvGrpSpPr>
      <p:grpSpPr>
        <a:xfrm>
          <a:off x="0" y="0"/>
          <a:ext cx="0" cy="0"/>
          <a:chOff x="0" y="0"/>
          <a:chExt cx="0" cy="0"/>
        </a:xfrm>
      </p:grpSpPr>
      <p:sp>
        <p:nvSpPr>
          <p:cNvPr id="660" name="Google Shape;660;gfbf9ee493_0_92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61" name="Google Shape;661;gfbf9ee493_0_9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2" name="Shape 682"/>
        <p:cNvGrpSpPr/>
        <p:nvPr/>
      </p:nvGrpSpPr>
      <p:grpSpPr>
        <a:xfrm>
          <a:off x="0" y="0"/>
          <a:ext cx="0" cy="0"/>
          <a:chOff x="0" y="0"/>
          <a:chExt cx="0" cy="0"/>
        </a:xfrm>
      </p:grpSpPr>
      <p:sp>
        <p:nvSpPr>
          <p:cNvPr id="683" name="Google Shape;683;gfbf9ee493_0_86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84" name="Google Shape;684;gfbf9ee493_0_8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2" name="Shape 712"/>
        <p:cNvGrpSpPr/>
        <p:nvPr/>
      </p:nvGrpSpPr>
      <p:grpSpPr>
        <a:xfrm>
          <a:off x="0" y="0"/>
          <a:ext cx="0" cy="0"/>
          <a:chOff x="0" y="0"/>
          <a:chExt cx="0" cy="0"/>
        </a:xfrm>
      </p:grpSpPr>
      <p:sp>
        <p:nvSpPr>
          <p:cNvPr id="713" name="Google Shape;713;gfbf9ee493_0_89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14" name="Google Shape;714;gfbf9ee493_0_8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4" name="Shape 744"/>
        <p:cNvGrpSpPr/>
        <p:nvPr/>
      </p:nvGrpSpPr>
      <p:grpSpPr>
        <a:xfrm>
          <a:off x="0" y="0"/>
          <a:ext cx="0" cy="0"/>
          <a:chOff x="0" y="0"/>
          <a:chExt cx="0" cy="0"/>
        </a:xfrm>
      </p:grpSpPr>
      <p:sp>
        <p:nvSpPr>
          <p:cNvPr id="745" name="Google Shape;745;g3f27ab9bc3_0_7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46" name="Google Shape;746;g3f27ab9bc3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6" name="Shape 776"/>
        <p:cNvGrpSpPr/>
        <p:nvPr/>
      </p:nvGrpSpPr>
      <p:grpSpPr>
        <a:xfrm>
          <a:off x="0" y="0"/>
          <a:ext cx="0" cy="0"/>
          <a:chOff x="0" y="0"/>
          <a:chExt cx="0" cy="0"/>
        </a:xfrm>
      </p:grpSpPr>
      <p:sp>
        <p:nvSpPr>
          <p:cNvPr id="777" name="Google Shape;777;gfbf9ee493_0_79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78" name="Google Shape;778;gfbf9ee493_0_7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9" name="Shape 809"/>
        <p:cNvGrpSpPr/>
        <p:nvPr/>
      </p:nvGrpSpPr>
      <p:grpSpPr>
        <a:xfrm>
          <a:off x="0" y="0"/>
          <a:ext cx="0" cy="0"/>
          <a:chOff x="0" y="0"/>
          <a:chExt cx="0" cy="0"/>
        </a:xfrm>
      </p:grpSpPr>
      <p:sp>
        <p:nvSpPr>
          <p:cNvPr id="810" name="Google Shape;810;gfbf9ee493_0_82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11" name="Google Shape;811;gfbf9ee493_0_8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fbf9ee493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fbf9ee49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2" name="Shape 842"/>
        <p:cNvGrpSpPr/>
        <p:nvPr/>
      </p:nvGrpSpPr>
      <p:grpSpPr>
        <a:xfrm>
          <a:off x="0" y="0"/>
          <a:ext cx="0" cy="0"/>
          <a:chOff x="0" y="0"/>
          <a:chExt cx="0" cy="0"/>
        </a:xfrm>
      </p:grpSpPr>
      <p:sp>
        <p:nvSpPr>
          <p:cNvPr id="843" name="Google Shape;843;gfbf9ee493_0_79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44" name="Google Shape;844;gfbf9ee493_0_7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8" name="Shape 848"/>
        <p:cNvGrpSpPr/>
        <p:nvPr/>
      </p:nvGrpSpPr>
      <p:grpSpPr>
        <a:xfrm>
          <a:off x="0" y="0"/>
          <a:ext cx="0" cy="0"/>
          <a:chOff x="0" y="0"/>
          <a:chExt cx="0" cy="0"/>
        </a:xfrm>
      </p:grpSpPr>
      <p:sp>
        <p:nvSpPr>
          <p:cNvPr id="849" name="Google Shape;849;gfbf9ee493_0_94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50" name="Google Shape;850;gfbf9ee493_0_9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6" name="Shape 856"/>
        <p:cNvGrpSpPr/>
        <p:nvPr/>
      </p:nvGrpSpPr>
      <p:grpSpPr>
        <a:xfrm>
          <a:off x="0" y="0"/>
          <a:ext cx="0" cy="0"/>
          <a:chOff x="0" y="0"/>
          <a:chExt cx="0" cy="0"/>
        </a:xfrm>
      </p:grpSpPr>
      <p:sp>
        <p:nvSpPr>
          <p:cNvPr id="857" name="Google Shape;857;gfbf9ee493_0_95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58" name="Google Shape;858;gfbf9ee493_0_9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8" name="Shape 868"/>
        <p:cNvGrpSpPr/>
        <p:nvPr/>
      </p:nvGrpSpPr>
      <p:grpSpPr>
        <a:xfrm>
          <a:off x="0" y="0"/>
          <a:ext cx="0" cy="0"/>
          <a:chOff x="0" y="0"/>
          <a:chExt cx="0" cy="0"/>
        </a:xfrm>
      </p:grpSpPr>
      <p:sp>
        <p:nvSpPr>
          <p:cNvPr id="869" name="Google Shape;869;gfbf9ee493_0_56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70" name="Google Shape;870;gfbf9ee493_0_5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6" name="Shape 876"/>
        <p:cNvGrpSpPr/>
        <p:nvPr/>
      </p:nvGrpSpPr>
      <p:grpSpPr>
        <a:xfrm>
          <a:off x="0" y="0"/>
          <a:ext cx="0" cy="0"/>
          <a:chOff x="0" y="0"/>
          <a:chExt cx="0" cy="0"/>
        </a:xfrm>
      </p:grpSpPr>
      <p:sp>
        <p:nvSpPr>
          <p:cNvPr id="877" name="Google Shape;877;g2545eccaeb_0_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78" name="Google Shape;878;g2545eccaeb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2" name="Shape 892"/>
        <p:cNvGrpSpPr/>
        <p:nvPr/>
      </p:nvGrpSpPr>
      <p:grpSpPr>
        <a:xfrm>
          <a:off x="0" y="0"/>
          <a:ext cx="0" cy="0"/>
          <a:chOff x="0" y="0"/>
          <a:chExt cx="0" cy="0"/>
        </a:xfrm>
      </p:grpSpPr>
      <p:sp>
        <p:nvSpPr>
          <p:cNvPr id="893" name="Google Shape;893;g2545eccaeb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94" name="Google Shape;894;g2545eccae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8" name="Shape 898"/>
        <p:cNvGrpSpPr/>
        <p:nvPr/>
      </p:nvGrpSpPr>
      <p:grpSpPr>
        <a:xfrm>
          <a:off x="0" y="0"/>
          <a:ext cx="0" cy="0"/>
          <a:chOff x="0" y="0"/>
          <a:chExt cx="0" cy="0"/>
        </a:xfrm>
      </p:grpSpPr>
      <p:sp>
        <p:nvSpPr>
          <p:cNvPr id="899" name="Google Shape;899;g2545eccaeb_0_2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00" name="Google Shape;900;g2545eccaeb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5" name="Shape 905"/>
        <p:cNvGrpSpPr/>
        <p:nvPr/>
      </p:nvGrpSpPr>
      <p:grpSpPr>
        <a:xfrm>
          <a:off x="0" y="0"/>
          <a:ext cx="0" cy="0"/>
          <a:chOff x="0" y="0"/>
          <a:chExt cx="0" cy="0"/>
        </a:xfrm>
      </p:grpSpPr>
      <p:sp>
        <p:nvSpPr>
          <p:cNvPr id="906" name="Google Shape;906;g2545eccaeb_0_2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07" name="Google Shape;907;g2545eccaeb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3" name="Shape 913"/>
        <p:cNvGrpSpPr/>
        <p:nvPr/>
      </p:nvGrpSpPr>
      <p:grpSpPr>
        <a:xfrm>
          <a:off x="0" y="0"/>
          <a:ext cx="0" cy="0"/>
          <a:chOff x="0" y="0"/>
          <a:chExt cx="0" cy="0"/>
        </a:xfrm>
      </p:grpSpPr>
      <p:sp>
        <p:nvSpPr>
          <p:cNvPr id="914" name="Google Shape;914;g2545eccaeb_0_3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15" name="Google Shape;915;g2545eccaeb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9" name="Shape 919"/>
        <p:cNvGrpSpPr/>
        <p:nvPr/>
      </p:nvGrpSpPr>
      <p:grpSpPr>
        <a:xfrm>
          <a:off x="0" y="0"/>
          <a:ext cx="0" cy="0"/>
          <a:chOff x="0" y="0"/>
          <a:chExt cx="0" cy="0"/>
        </a:xfrm>
      </p:grpSpPr>
      <p:sp>
        <p:nvSpPr>
          <p:cNvPr id="920" name="Google Shape;920;g2545eccaeb_0_3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21" name="Google Shape;921;g2545eccaeb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fbf9ee493_0_2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fbf9ee493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6" name="Shape 926"/>
        <p:cNvGrpSpPr/>
        <p:nvPr/>
      </p:nvGrpSpPr>
      <p:grpSpPr>
        <a:xfrm>
          <a:off x="0" y="0"/>
          <a:ext cx="0" cy="0"/>
          <a:chOff x="0" y="0"/>
          <a:chExt cx="0" cy="0"/>
        </a:xfrm>
      </p:grpSpPr>
      <p:sp>
        <p:nvSpPr>
          <p:cNvPr id="927" name="Google Shape;927;g2545eccaeb_0_4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28" name="Google Shape;928;g2545eccaeb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5" name="Shape 935"/>
        <p:cNvGrpSpPr/>
        <p:nvPr/>
      </p:nvGrpSpPr>
      <p:grpSpPr>
        <a:xfrm>
          <a:off x="0" y="0"/>
          <a:ext cx="0" cy="0"/>
          <a:chOff x="0" y="0"/>
          <a:chExt cx="0" cy="0"/>
        </a:xfrm>
      </p:grpSpPr>
      <p:sp>
        <p:nvSpPr>
          <p:cNvPr id="936" name="Google Shape;936;g2545eccaeb_0_5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37" name="Google Shape;937;g2545eccaeb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4" name="Shape 944"/>
        <p:cNvGrpSpPr/>
        <p:nvPr/>
      </p:nvGrpSpPr>
      <p:grpSpPr>
        <a:xfrm>
          <a:off x="0" y="0"/>
          <a:ext cx="0" cy="0"/>
          <a:chOff x="0" y="0"/>
          <a:chExt cx="0" cy="0"/>
        </a:xfrm>
      </p:grpSpPr>
      <p:sp>
        <p:nvSpPr>
          <p:cNvPr id="945" name="Google Shape;945;g2545eccaeb_0_6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46" name="Google Shape;946;g2545eccaeb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4" name="Shape 954"/>
        <p:cNvGrpSpPr/>
        <p:nvPr/>
      </p:nvGrpSpPr>
      <p:grpSpPr>
        <a:xfrm>
          <a:off x="0" y="0"/>
          <a:ext cx="0" cy="0"/>
          <a:chOff x="0" y="0"/>
          <a:chExt cx="0" cy="0"/>
        </a:xfrm>
      </p:grpSpPr>
      <p:sp>
        <p:nvSpPr>
          <p:cNvPr id="955" name="Google Shape;955;g2545eccaeb_0_6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56" name="Google Shape;956;g2545eccaeb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8" name="Shape 968"/>
        <p:cNvGrpSpPr/>
        <p:nvPr/>
      </p:nvGrpSpPr>
      <p:grpSpPr>
        <a:xfrm>
          <a:off x="0" y="0"/>
          <a:ext cx="0" cy="0"/>
          <a:chOff x="0" y="0"/>
          <a:chExt cx="0" cy="0"/>
        </a:xfrm>
      </p:grpSpPr>
      <p:sp>
        <p:nvSpPr>
          <p:cNvPr id="969" name="Google Shape;969;g2545eccaeb_0_8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70" name="Google Shape;970;g2545eccaeb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8" name="Shape 978"/>
        <p:cNvGrpSpPr/>
        <p:nvPr/>
      </p:nvGrpSpPr>
      <p:grpSpPr>
        <a:xfrm>
          <a:off x="0" y="0"/>
          <a:ext cx="0" cy="0"/>
          <a:chOff x="0" y="0"/>
          <a:chExt cx="0" cy="0"/>
        </a:xfrm>
      </p:grpSpPr>
      <p:sp>
        <p:nvSpPr>
          <p:cNvPr id="979" name="Google Shape;979;g2545eccaeb_0_9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80" name="Google Shape;980;g2545eccaeb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2" name="Shape 992"/>
        <p:cNvGrpSpPr/>
        <p:nvPr/>
      </p:nvGrpSpPr>
      <p:grpSpPr>
        <a:xfrm>
          <a:off x="0" y="0"/>
          <a:ext cx="0" cy="0"/>
          <a:chOff x="0" y="0"/>
          <a:chExt cx="0" cy="0"/>
        </a:xfrm>
      </p:grpSpPr>
      <p:sp>
        <p:nvSpPr>
          <p:cNvPr id="993" name="Google Shape;993;g2545eccaeb_0_10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94" name="Google Shape;994;g2545eccaeb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2" name="Shape 1002"/>
        <p:cNvGrpSpPr/>
        <p:nvPr/>
      </p:nvGrpSpPr>
      <p:grpSpPr>
        <a:xfrm>
          <a:off x="0" y="0"/>
          <a:ext cx="0" cy="0"/>
          <a:chOff x="0" y="0"/>
          <a:chExt cx="0" cy="0"/>
        </a:xfrm>
      </p:grpSpPr>
      <p:sp>
        <p:nvSpPr>
          <p:cNvPr id="1003" name="Google Shape;1003;g2545eccaeb_0_11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04" name="Google Shape;1004;g2545eccaeb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6" name="Shape 1016"/>
        <p:cNvGrpSpPr/>
        <p:nvPr/>
      </p:nvGrpSpPr>
      <p:grpSpPr>
        <a:xfrm>
          <a:off x="0" y="0"/>
          <a:ext cx="0" cy="0"/>
          <a:chOff x="0" y="0"/>
          <a:chExt cx="0" cy="0"/>
        </a:xfrm>
      </p:grpSpPr>
      <p:sp>
        <p:nvSpPr>
          <p:cNvPr id="1017" name="Google Shape;1017;g2545eccaeb_0_12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18" name="Google Shape;1018;g2545eccaeb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4" name="Shape 1024"/>
        <p:cNvGrpSpPr/>
        <p:nvPr/>
      </p:nvGrpSpPr>
      <p:grpSpPr>
        <a:xfrm>
          <a:off x="0" y="0"/>
          <a:ext cx="0" cy="0"/>
          <a:chOff x="0" y="0"/>
          <a:chExt cx="0" cy="0"/>
        </a:xfrm>
      </p:grpSpPr>
      <p:sp>
        <p:nvSpPr>
          <p:cNvPr id="1025" name="Google Shape;1025;g2545eccaeb_0_13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26" name="Google Shape;1026;g2545eccaeb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fbf9ee493_0_5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fbf9ee493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fbf9ee493_0_7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fbf9ee493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fbf9ee493_0_10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fbf9ee493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fbf9ee493_0_12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fbf9ee493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2" name="Shape 12"/>
        <p:cNvGrpSpPr/>
        <p:nvPr/>
      </p:nvGrpSpPr>
      <p:grpSpPr>
        <a:xfrm>
          <a:off x="0" y="0"/>
          <a:ext cx="0" cy="0"/>
          <a:chOff x="0" y="0"/>
          <a:chExt cx="0" cy="0"/>
        </a:xfrm>
      </p:grpSpPr>
      <p:sp>
        <p:nvSpPr>
          <p:cNvPr id="13" name="Google Shape;13;p2"/>
          <p:cNvSpPr/>
          <p:nvPr/>
        </p:nvSpPr>
        <p:spPr>
          <a:xfrm>
            <a:off x="0" y="4624125"/>
            <a:ext cx="9144000" cy="529200"/>
          </a:xfrm>
          <a:prstGeom prst="rect">
            <a:avLst/>
          </a:prstGeom>
          <a:solidFill>
            <a:srgbClr val="8C151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txBox="1"/>
          <p:nvPr/>
        </p:nvSpPr>
        <p:spPr>
          <a:xfrm>
            <a:off x="72200" y="4624125"/>
            <a:ext cx="5250900" cy="54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FFFF"/>
                </a:solidFill>
              </a:rPr>
              <a:t>Erik Learned-Miller and TAs</a:t>
            </a:r>
            <a:br>
              <a:rPr lang="en" sz="1800">
                <a:solidFill>
                  <a:srgbClr val="FFFFFF"/>
                </a:solidFill>
              </a:rPr>
            </a:br>
            <a:r>
              <a:rPr lang="en" sz="1200">
                <a:solidFill>
                  <a:srgbClr val="FFFFFF"/>
                </a:solidFill>
              </a:rPr>
              <a:t>Slides adapted from </a:t>
            </a:r>
            <a:r>
              <a:rPr lang="en" sz="1200">
                <a:solidFill>
                  <a:srgbClr val="FFFFFF"/>
                </a:solidFill>
              </a:rPr>
              <a:t>Fei-Fei Li &amp; Andrej Karpathy &amp; Justin Johnson</a:t>
            </a:r>
            <a:endParaRPr sz="1200">
              <a:solidFill>
                <a:srgbClr val="FFFFFF"/>
              </a:solidFill>
            </a:endParaRPr>
          </a:p>
        </p:txBody>
      </p:sp>
      <p:sp>
        <p:nvSpPr>
          <p:cNvPr id="15" name="Google Shape;15;p2"/>
          <p:cNvSpPr txBox="1"/>
          <p:nvPr/>
        </p:nvSpPr>
        <p:spPr>
          <a:xfrm>
            <a:off x="5326100" y="4617975"/>
            <a:ext cx="3501300" cy="54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rgbClr val="FFFFFF"/>
                </a:solidFill>
              </a:rPr>
              <a:t>Lecture 3 -</a:t>
            </a:r>
            <a:endParaRPr sz="2000">
              <a:solidFill>
                <a:srgbClr val="FFFFFF"/>
              </a:solidFill>
            </a:endParaRPr>
          </a:p>
        </p:txBody>
      </p:sp>
      <p:sp>
        <p:nvSpPr>
          <p:cNvPr id="16" name="Google Shape;16;p2"/>
          <p:cNvSpPr txBox="1"/>
          <p:nvPr>
            <p:ph idx="12" type="sldNum"/>
          </p:nvPr>
        </p:nvSpPr>
        <p:spPr>
          <a:xfrm>
            <a:off x="6427089" y="4667850"/>
            <a:ext cx="548700" cy="393600"/>
          </a:xfrm>
          <a:prstGeom prst="rect">
            <a:avLst/>
          </a:prstGeom>
        </p:spPr>
        <p:txBody>
          <a:bodyPr anchorCtr="0" anchor="ctr" bIns="91425" lIns="91425" spcFirstLastPara="1" rIns="91425" wrap="square" tIns="91425">
            <a:noAutofit/>
          </a:bodyPr>
          <a:lstStyle>
            <a:lvl1pPr lvl="0">
              <a:buNone/>
              <a:defRPr sz="2000">
                <a:solidFill>
                  <a:srgbClr val="FFFFFF"/>
                </a:solidFill>
              </a:defRPr>
            </a:lvl1pPr>
            <a:lvl2pPr lvl="1">
              <a:buNone/>
              <a:defRPr sz="2000">
                <a:solidFill>
                  <a:srgbClr val="FFFFFF"/>
                </a:solidFill>
              </a:defRPr>
            </a:lvl2pPr>
            <a:lvl3pPr lvl="2">
              <a:buNone/>
              <a:defRPr sz="2000">
                <a:solidFill>
                  <a:srgbClr val="FFFFFF"/>
                </a:solidFill>
              </a:defRPr>
            </a:lvl3pPr>
            <a:lvl4pPr lvl="3">
              <a:buNone/>
              <a:defRPr sz="2000">
                <a:solidFill>
                  <a:srgbClr val="FFFFFF"/>
                </a:solidFill>
              </a:defRPr>
            </a:lvl4pPr>
            <a:lvl5pPr lvl="4">
              <a:buNone/>
              <a:defRPr sz="2000">
                <a:solidFill>
                  <a:srgbClr val="FFFFFF"/>
                </a:solidFill>
              </a:defRPr>
            </a:lvl5pPr>
            <a:lvl6pPr lvl="5">
              <a:buNone/>
              <a:defRPr sz="2000">
                <a:solidFill>
                  <a:srgbClr val="FFFFFF"/>
                </a:solidFill>
              </a:defRPr>
            </a:lvl6pPr>
            <a:lvl7pPr lvl="6">
              <a:buNone/>
              <a:defRPr sz="2000">
                <a:solidFill>
                  <a:srgbClr val="FFFFFF"/>
                </a:solidFill>
              </a:defRPr>
            </a:lvl7pPr>
            <a:lvl8pPr lvl="7">
              <a:buNone/>
              <a:defRPr sz="2000">
                <a:solidFill>
                  <a:srgbClr val="FFFFFF"/>
                </a:solidFill>
              </a:defRPr>
            </a:lvl8pPr>
            <a:lvl9pPr lvl="8">
              <a:buNone/>
              <a:defRPr sz="2000">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
        <p:nvSpPr>
          <p:cNvPr id="17" name="Google Shape;17;p2"/>
          <p:cNvSpPr txBox="1"/>
          <p:nvPr/>
        </p:nvSpPr>
        <p:spPr>
          <a:xfrm>
            <a:off x="7325200" y="4624125"/>
            <a:ext cx="3501300" cy="54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rgbClr val="FFFFFF"/>
                </a:solidFill>
              </a:rPr>
              <a:t>Sept 10, 2019</a:t>
            </a:r>
            <a:endParaRPr sz="2000">
              <a:solidFill>
                <a:srgbClr val="FFFFFF"/>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50" name="Shape 50"/>
        <p:cNvGrpSpPr/>
        <p:nvPr/>
      </p:nvGrpSpPr>
      <p:grpSpPr>
        <a:xfrm>
          <a:off x="0" y="0"/>
          <a:ext cx="0" cy="0"/>
          <a:chOff x="0" y="0"/>
          <a:chExt cx="0" cy="0"/>
        </a:xfrm>
      </p:grpSpPr>
      <p:sp>
        <p:nvSpPr>
          <p:cNvPr id="51" name="Google Shape;51;p1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2" name="Google Shape;52;p12"/>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53" name="Google Shape;53;p12"/>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54" name="Google Shape;54;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5" name="Shape 55"/>
        <p:cNvGrpSpPr/>
        <p:nvPr/>
      </p:nvGrpSpPr>
      <p:grpSpPr>
        <a:xfrm>
          <a:off x="0" y="0"/>
          <a:ext cx="0" cy="0"/>
          <a:chOff x="0" y="0"/>
          <a:chExt cx="0" cy="0"/>
        </a:xfrm>
      </p:grpSpPr>
      <p:sp>
        <p:nvSpPr>
          <p:cNvPr id="56" name="Google Shape;56;p1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7" name="Google Shape;57;p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58" name="Shape 58"/>
        <p:cNvGrpSpPr/>
        <p:nvPr/>
      </p:nvGrpSpPr>
      <p:grpSpPr>
        <a:xfrm>
          <a:off x="0" y="0"/>
          <a:ext cx="0" cy="0"/>
          <a:chOff x="0" y="0"/>
          <a:chExt cx="0" cy="0"/>
        </a:xfrm>
      </p:grpSpPr>
      <p:sp>
        <p:nvSpPr>
          <p:cNvPr id="59" name="Google Shape;59;p14"/>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60" name="Google Shape;60;p14"/>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61" name="Google Shape;61;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2" name="Shape 62"/>
        <p:cNvGrpSpPr/>
        <p:nvPr/>
      </p:nvGrpSpPr>
      <p:grpSpPr>
        <a:xfrm>
          <a:off x="0" y="0"/>
          <a:ext cx="0" cy="0"/>
          <a:chOff x="0" y="0"/>
          <a:chExt cx="0" cy="0"/>
        </a:xfrm>
      </p:grpSpPr>
      <p:sp>
        <p:nvSpPr>
          <p:cNvPr id="63" name="Google Shape;63;p15"/>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64" name="Google Shape;64;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5" name="Shape 65"/>
        <p:cNvGrpSpPr/>
        <p:nvPr/>
      </p:nvGrpSpPr>
      <p:grpSpPr>
        <a:xfrm>
          <a:off x="0" y="0"/>
          <a:ext cx="0" cy="0"/>
          <a:chOff x="0" y="0"/>
          <a:chExt cx="0" cy="0"/>
        </a:xfrm>
      </p:grpSpPr>
      <p:sp>
        <p:nvSpPr>
          <p:cNvPr id="66" name="Google Shape;66;p16"/>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16"/>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68" name="Google Shape;68;p16"/>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69" name="Google Shape;69;p16"/>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70" name="Google Shape;70;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1" name="Shape 71"/>
        <p:cNvGrpSpPr/>
        <p:nvPr/>
      </p:nvGrpSpPr>
      <p:grpSpPr>
        <a:xfrm>
          <a:off x="0" y="0"/>
          <a:ext cx="0" cy="0"/>
          <a:chOff x="0" y="0"/>
          <a:chExt cx="0" cy="0"/>
        </a:xfrm>
      </p:grpSpPr>
      <p:sp>
        <p:nvSpPr>
          <p:cNvPr id="72" name="Google Shape;72;p17"/>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73" name="Google Shape;73;p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74" name="Shape 74"/>
        <p:cNvGrpSpPr/>
        <p:nvPr/>
      </p:nvGrpSpPr>
      <p:grpSpPr>
        <a:xfrm>
          <a:off x="0" y="0"/>
          <a:ext cx="0" cy="0"/>
          <a:chOff x="0" y="0"/>
          <a:chExt cx="0" cy="0"/>
        </a:xfrm>
      </p:grpSpPr>
      <p:sp>
        <p:nvSpPr>
          <p:cNvPr id="75" name="Google Shape;75;p18"/>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76" name="Google Shape;76;p18"/>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77" name="Google Shape;77;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8" name="Shape 78"/>
        <p:cNvGrpSpPr/>
        <p:nvPr/>
      </p:nvGrpSpPr>
      <p:grpSpPr>
        <a:xfrm>
          <a:off x="0" y="0"/>
          <a:ext cx="0" cy="0"/>
          <a:chOff x="0" y="0"/>
          <a:chExt cx="0" cy="0"/>
        </a:xfrm>
      </p:grpSpPr>
      <p:sp>
        <p:nvSpPr>
          <p:cNvPr id="79" name="Google Shape;79;p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1">
    <p:spTree>
      <p:nvGrpSpPr>
        <p:cNvPr id="80" name="Shape 80"/>
        <p:cNvGrpSpPr/>
        <p:nvPr/>
      </p:nvGrpSpPr>
      <p:grpSpPr>
        <a:xfrm>
          <a:off x="0" y="0"/>
          <a:ext cx="0" cy="0"/>
          <a:chOff x="0" y="0"/>
          <a:chExt cx="0" cy="0"/>
        </a:xfrm>
      </p:grpSpPr>
      <p:sp>
        <p:nvSpPr>
          <p:cNvPr id="81" name="Google Shape;81;p20"/>
          <p:cNvSpPr/>
          <p:nvPr/>
        </p:nvSpPr>
        <p:spPr>
          <a:xfrm>
            <a:off x="0" y="4624125"/>
            <a:ext cx="9144000" cy="529200"/>
          </a:xfrm>
          <a:prstGeom prst="rect">
            <a:avLst/>
          </a:prstGeom>
          <a:solidFill>
            <a:srgbClr val="8C151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20"/>
          <p:cNvSpPr txBox="1"/>
          <p:nvPr/>
        </p:nvSpPr>
        <p:spPr>
          <a:xfrm>
            <a:off x="72200" y="4624125"/>
            <a:ext cx="5250900" cy="54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FFFF"/>
                </a:solidFill>
              </a:rPr>
              <a:t>Erik Learned-Miller and TAs</a:t>
            </a:r>
            <a:br>
              <a:rPr lang="en" sz="1800">
                <a:solidFill>
                  <a:srgbClr val="FFFFFF"/>
                </a:solidFill>
              </a:rPr>
            </a:br>
            <a:r>
              <a:rPr lang="en" sz="1200">
                <a:solidFill>
                  <a:srgbClr val="FFFFFF"/>
                </a:solidFill>
              </a:rPr>
              <a:t>Adapted from slides of Fei-Fei Li &amp; Andrej Karpathy &amp; Justin Johnson</a:t>
            </a:r>
            <a:endParaRPr sz="1200">
              <a:solidFill>
                <a:srgbClr val="FFFFFF"/>
              </a:solidFill>
            </a:endParaRPr>
          </a:p>
        </p:txBody>
      </p:sp>
      <p:sp>
        <p:nvSpPr>
          <p:cNvPr id="83" name="Google Shape;83;p20"/>
          <p:cNvSpPr txBox="1"/>
          <p:nvPr/>
        </p:nvSpPr>
        <p:spPr>
          <a:xfrm>
            <a:off x="5326100" y="4617975"/>
            <a:ext cx="3501300" cy="54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rgbClr val="FFFFFF"/>
                </a:solidFill>
              </a:rPr>
              <a:t>Lecture 3 -</a:t>
            </a:r>
            <a:endParaRPr sz="2000">
              <a:solidFill>
                <a:srgbClr val="FFFFFF"/>
              </a:solidFill>
            </a:endParaRPr>
          </a:p>
        </p:txBody>
      </p:sp>
      <p:sp>
        <p:nvSpPr>
          <p:cNvPr id="84" name="Google Shape;84;p20"/>
          <p:cNvSpPr txBox="1"/>
          <p:nvPr>
            <p:ph idx="12" type="sldNum"/>
          </p:nvPr>
        </p:nvSpPr>
        <p:spPr>
          <a:xfrm>
            <a:off x="6503289" y="4667850"/>
            <a:ext cx="548700" cy="393600"/>
          </a:xfrm>
          <a:prstGeom prst="rect">
            <a:avLst/>
          </a:prstGeom>
        </p:spPr>
        <p:txBody>
          <a:bodyPr anchorCtr="0" anchor="ctr" bIns="91425" lIns="91425" spcFirstLastPara="1" rIns="91425" wrap="square" tIns="91425">
            <a:noAutofit/>
          </a:bodyPr>
          <a:lstStyle>
            <a:lvl1pPr lvl="0" rtl="0">
              <a:buNone/>
              <a:defRPr sz="2000">
                <a:solidFill>
                  <a:srgbClr val="FFFFFF"/>
                </a:solidFill>
              </a:defRPr>
            </a:lvl1pPr>
            <a:lvl2pPr lvl="1" rtl="0">
              <a:buNone/>
              <a:defRPr sz="2000">
                <a:solidFill>
                  <a:srgbClr val="FFFFFF"/>
                </a:solidFill>
              </a:defRPr>
            </a:lvl2pPr>
            <a:lvl3pPr lvl="2" rtl="0">
              <a:buNone/>
              <a:defRPr sz="2000">
                <a:solidFill>
                  <a:srgbClr val="FFFFFF"/>
                </a:solidFill>
              </a:defRPr>
            </a:lvl3pPr>
            <a:lvl4pPr lvl="3" rtl="0">
              <a:buNone/>
              <a:defRPr sz="2000">
                <a:solidFill>
                  <a:srgbClr val="FFFFFF"/>
                </a:solidFill>
              </a:defRPr>
            </a:lvl4pPr>
            <a:lvl5pPr lvl="4" rtl="0">
              <a:buNone/>
              <a:defRPr sz="2000">
                <a:solidFill>
                  <a:srgbClr val="FFFFFF"/>
                </a:solidFill>
              </a:defRPr>
            </a:lvl5pPr>
            <a:lvl6pPr lvl="5" rtl="0">
              <a:buNone/>
              <a:defRPr sz="2000">
                <a:solidFill>
                  <a:srgbClr val="FFFFFF"/>
                </a:solidFill>
              </a:defRPr>
            </a:lvl6pPr>
            <a:lvl7pPr lvl="6" rtl="0">
              <a:buNone/>
              <a:defRPr sz="2000">
                <a:solidFill>
                  <a:srgbClr val="FFFFFF"/>
                </a:solidFill>
              </a:defRPr>
            </a:lvl7pPr>
            <a:lvl8pPr lvl="7" rtl="0">
              <a:buNone/>
              <a:defRPr sz="2000">
                <a:solidFill>
                  <a:srgbClr val="FFFFFF"/>
                </a:solidFill>
              </a:defRPr>
            </a:lvl8pPr>
            <a:lvl9pPr lvl="8" rtl="0">
              <a:buNone/>
              <a:defRPr sz="2000">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
        <p:nvSpPr>
          <p:cNvPr id="85" name="Google Shape;85;p20"/>
          <p:cNvSpPr txBox="1"/>
          <p:nvPr/>
        </p:nvSpPr>
        <p:spPr>
          <a:xfrm>
            <a:off x="7535900" y="4617975"/>
            <a:ext cx="3501300" cy="54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rgbClr val="FFFFFF"/>
                </a:solidFill>
              </a:rPr>
              <a:t>14 Sep 2017</a:t>
            </a:r>
            <a:endParaRPr sz="2000">
              <a:solidFill>
                <a:srgbClr val="FFFFFF"/>
              </a:solidFil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3" name="Shape 93"/>
        <p:cNvGrpSpPr/>
        <p:nvPr/>
      </p:nvGrpSpPr>
      <p:grpSpPr>
        <a:xfrm>
          <a:off x="0" y="0"/>
          <a:ext cx="0" cy="0"/>
          <a:chOff x="0" y="0"/>
          <a:chExt cx="0" cy="0"/>
        </a:xfrm>
      </p:grpSpPr>
      <p:sp>
        <p:nvSpPr>
          <p:cNvPr id="94" name="Google Shape;94;p22"/>
          <p:cNvSpPr/>
          <p:nvPr/>
        </p:nvSpPr>
        <p:spPr>
          <a:xfrm>
            <a:off x="0" y="4624125"/>
            <a:ext cx="9144000" cy="529200"/>
          </a:xfrm>
          <a:prstGeom prst="rect">
            <a:avLst/>
          </a:prstGeom>
          <a:solidFill>
            <a:srgbClr val="8C151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22"/>
          <p:cNvSpPr txBox="1"/>
          <p:nvPr/>
        </p:nvSpPr>
        <p:spPr>
          <a:xfrm>
            <a:off x="72200" y="4624125"/>
            <a:ext cx="5250900" cy="54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Erik Learned-Miller and TAs</a:t>
            </a:r>
            <a:br>
              <a:rPr lang="en" sz="1200">
                <a:solidFill>
                  <a:srgbClr val="FFFFFF"/>
                </a:solidFill>
              </a:rPr>
            </a:br>
            <a:r>
              <a:rPr lang="en" sz="1200">
                <a:solidFill>
                  <a:srgbClr val="FFFFFF"/>
                </a:solidFill>
              </a:rPr>
              <a:t>Some slides kindly provided by Fei-Fei Li, Andrej Karpathy, Justin Johnson</a:t>
            </a:r>
            <a:endParaRPr sz="1200">
              <a:solidFill>
                <a:srgbClr val="FFFFFF"/>
              </a:solidFill>
            </a:endParaRPr>
          </a:p>
        </p:txBody>
      </p:sp>
      <p:sp>
        <p:nvSpPr>
          <p:cNvPr id="96" name="Google Shape;96;p22"/>
          <p:cNvSpPr txBox="1"/>
          <p:nvPr/>
        </p:nvSpPr>
        <p:spPr>
          <a:xfrm>
            <a:off x="5326100" y="4617975"/>
            <a:ext cx="3501300" cy="54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rgbClr val="FFFFFF"/>
                </a:solidFill>
              </a:rPr>
              <a:t>Lecture 2 -</a:t>
            </a:r>
            <a:endParaRPr sz="2000">
              <a:solidFill>
                <a:srgbClr val="FFFFFF"/>
              </a:solidFill>
            </a:endParaRPr>
          </a:p>
        </p:txBody>
      </p:sp>
      <p:sp>
        <p:nvSpPr>
          <p:cNvPr id="97" name="Google Shape;97;p22"/>
          <p:cNvSpPr txBox="1"/>
          <p:nvPr>
            <p:ph idx="12" type="sldNum"/>
          </p:nvPr>
        </p:nvSpPr>
        <p:spPr>
          <a:xfrm>
            <a:off x="6503289" y="4667850"/>
            <a:ext cx="548700" cy="393600"/>
          </a:xfrm>
          <a:prstGeom prst="rect">
            <a:avLst/>
          </a:prstGeom>
        </p:spPr>
        <p:txBody>
          <a:bodyPr anchorCtr="0" anchor="ctr" bIns="91425" lIns="91425" spcFirstLastPara="1" rIns="91425" wrap="square" tIns="91425">
            <a:noAutofit/>
          </a:bodyPr>
          <a:lstStyle>
            <a:lvl1pPr lvl="0" rtl="0">
              <a:buNone/>
              <a:defRPr sz="2000">
                <a:solidFill>
                  <a:srgbClr val="FFFFFF"/>
                </a:solidFill>
              </a:defRPr>
            </a:lvl1pPr>
            <a:lvl2pPr lvl="1" rtl="0">
              <a:buNone/>
              <a:defRPr sz="2000">
                <a:solidFill>
                  <a:srgbClr val="FFFFFF"/>
                </a:solidFill>
              </a:defRPr>
            </a:lvl2pPr>
            <a:lvl3pPr lvl="2" rtl="0">
              <a:buNone/>
              <a:defRPr sz="2000">
                <a:solidFill>
                  <a:srgbClr val="FFFFFF"/>
                </a:solidFill>
              </a:defRPr>
            </a:lvl3pPr>
            <a:lvl4pPr lvl="3" rtl="0">
              <a:buNone/>
              <a:defRPr sz="2000">
                <a:solidFill>
                  <a:srgbClr val="FFFFFF"/>
                </a:solidFill>
              </a:defRPr>
            </a:lvl4pPr>
            <a:lvl5pPr lvl="4" rtl="0">
              <a:buNone/>
              <a:defRPr sz="2000">
                <a:solidFill>
                  <a:srgbClr val="FFFFFF"/>
                </a:solidFill>
              </a:defRPr>
            </a:lvl5pPr>
            <a:lvl6pPr lvl="5" rtl="0">
              <a:buNone/>
              <a:defRPr sz="2000">
                <a:solidFill>
                  <a:srgbClr val="FFFFFF"/>
                </a:solidFill>
              </a:defRPr>
            </a:lvl6pPr>
            <a:lvl7pPr lvl="6" rtl="0">
              <a:buNone/>
              <a:defRPr sz="2000">
                <a:solidFill>
                  <a:srgbClr val="FFFFFF"/>
                </a:solidFill>
              </a:defRPr>
            </a:lvl7pPr>
            <a:lvl8pPr lvl="7" rtl="0">
              <a:buNone/>
              <a:defRPr sz="2000">
                <a:solidFill>
                  <a:srgbClr val="FFFFFF"/>
                </a:solidFill>
              </a:defRPr>
            </a:lvl8pPr>
            <a:lvl9pPr lvl="8" rtl="0">
              <a:buNone/>
              <a:defRPr sz="2000">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
        <p:nvSpPr>
          <p:cNvPr id="98" name="Google Shape;98;p22"/>
          <p:cNvSpPr txBox="1"/>
          <p:nvPr/>
        </p:nvSpPr>
        <p:spPr>
          <a:xfrm>
            <a:off x="7488275" y="4624125"/>
            <a:ext cx="3501300" cy="54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rgbClr val="FFFFFF"/>
                </a:solidFill>
              </a:rPr>
              <a:t>7 Sep. 2017</a:t>
            </a:r>
            <a:endParaRPr sz="2000">
              <a:solidFill>
                <a:srgbClr val="FFFFFF"/>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3"/>
          <p:cNvSpPr txBox="1"/>
          <p:nvPr>
            <p:ph type="title"/>
          </p:nvPr>
        </p:nvSpPr>
        <p:spPr>
          <a:xfrm>
            <a:off x="457200" y="205978"/>
            <a:ext cx="8229600" cy="85725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0" name="Google Shape;20;p3"/>
          <p:cNvSpPr txBox="1"/>
          <p:nvPr>
            <p:ph idx="1" type="body"/>
          </p:nvPr>
        </p:nvSpPr>
        <p:spPr>
          <a:xfrm>
            <a:off x="457200" y="1200150"/>
            <a:ext cx="8229600" cy="3725681"/>
          </a:xfrm>
          <a:prstGeom prst="rect">
            <a:avLst/>
          </a:prstGeom>
          <a:noFill/>
          <a:ln>
            <a:noFill/>
          </a:ln>
        </p:spPr>
        <p:txBody>
          <a:bodyPr anchorCtr="0" anchor="ctr"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1" name="Google Shape;21;p3"/>
          <p:cNvSpPr txBox="1"/>
          <p:nvPr>
            <p:ph idx="12" type="sldNum"/>
          </p:nvPr>
        </p:nvSpPr>
        <p:spPr>
          <a:xfrm>
            <a:off x="6655689" y="4667850"/>
            <a:ext cx="548700" cy="393600"/>
          </a:xfrm>
          <a:prstGeom prst="rect">
            <a:avLst/>
          </a:prstGeom>
        </p:spPr>
        <p:txBody>
          <a:bodyPr anchorCtr="0" anchor="ctr" bIns="91425" lIns="91425" spcFirstLastPara="1" rIns="91425" wrap="square" tIns="91425">
            <a:noAutofit/>
          </a:bodyPr>
          <a:lstStyle>
            <a:lvl1pPr lvl="0" rtl="0">
              <a:buNone/>
              <a:defRPr sz="2000">
                <a:solidFill>
                  <a:srgbClr val="FFFFFF"/>
                </a:solidFill>
              </a:defRPr>
            </a:lvl1pPr>
            <a:lvl2pPr lvl="1" rtl="0">
              <a:buNone/>
              <a:defRPr sz="2000">
                <a:solidFill>
                  <a:srgbClr val="FFFFFF"/>
                </a:solidFill>
              </a:defRPr>
            </a:lvl2pPr>
            <a:lvl3pPr lvl="2" rtl="0">
              <a:buNone/>
              <a:defRPr sz="2000">
                <a:solidFill>
                  <a:srgbClr val="FFFFFF"/>
                </a:solidFill>
              </a:defRPr>
            </a:lvl3pPr>
            <a:lvl4pPr lvl="3" rtl="0">
              <a:buNone/>
              <a:defRPr sz="2000">
                <a:solidFill>
                  <a:srgbClr val="FFFFFF"/>
                </a:solidFill>
              </a:defRPr>
            </a:lvl4pPr>
            <a:lvl5pPr lvl="4" rtl="0">
              <a:buNone/>
              <a:defRPr sz="2000">
                <a:solidFill>
                  <a:srgbClr val="FFFFFF"/>
                </a:solidFill>
              </a:defRPr>
            </a:lvl5pPr>
            <a:lvl6pPr lvl="5" rtl="0">
              <a:buNone/>
              <a:defRPr sz="2000">
                <a:solidFill>
                  <a:srgbClr val="FFFFFF"/>
                </a:solidFill>
              </a:defRPr>
            </a:lvl6pPr>
            <a:lvl7pPr lvl="6" rtl="0">
              <a:buNone/>
              <a:defRPr sz="2000">
                <a:solidFill>
                  <a:srgbClr val="FFFFFF"/>
                </a:solidFill>
              </a:defRPr>
            </a:lvl7pPr>
            <a:lvl8pPr lvl="7" rtl="0">
              <a:buNone/>
              <a:defRPr sz="2000">
                <a:solidFill>
                  <a:srgbClr val="FFFFFF"/>
                </a:solidFill>
              </a:defRPr>
            </a:lvl8pPr>
            <a:lvl9pPr lvl="8" rtl="0">
              <a:buNone/>
              <a:defRPr sz="2000">
                <a:solidFill>
                  <a:srgbClr val="FFFFFF"/>
                </a:solidFil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99" name="Shape 99"/>
        <p:cNvGrpSpPr/>
        <p:nvPr/>
      </p:nvGrpSpPr>
      <p:grpSpPr>
        <a:xfrm>
          <a:off x="0" y="0"/>
          <a:ext cx="0" cy="0"/>
          <a:chOff x="0" y="0"/>
          <a:chExt cx="0" cy="0"/>
        </a:xfrm>
      </p:grpSpPr>
      <p:sp>
        <p:nvSpPr>
          <p:cNvPr id="100" name="Google Shape;100;p23"/>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101" name="Google Shape;101;p23"/>
          <p:cNvSpPr txBox="1"/>
          <p:nvPr>
            <p:ph idx="1" type="body"/>
          </p:nvPr>
        </p:nvSpPr>
        <p:spPr>
          <a:xfrm>
            <a:off x="457200" y="1200150"/>
            <a:ext cx="8229600" cy="37257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02" name="Google Shape;102;p23"/>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3" name="Shape 103"/>
        <p:cNvGrpSpPr/>
        <p:nvPr/>
      </p:nvGrpSpPr>
      <p:grpSpPr>
        <a:xfrm>
          <a:off x="0" y="0"/>
          <a:ext cx="0" cy="0"/>
          <a:chOff x="0" y="0"/>
          <a:chExt cx="0" cy="0"/>
        </a:xfrm>
      </p:grpSpPr>
      <p:sp>
        <p:nvSpPr>
          <p:cNvPr id="104" name="Google Shape;104;p24"/>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105" name="Google Shape;105;p24"/>
          <p:cNvSpPr txBox="1"/>
          <p:nvPr>
            <p:ph idx="1" type="body"/>
          </p:nvPr>
        </p:nvSpPr>
        <p:spPr>
          <a:xfrm>
            <a:off x="457200" y="1200150"/>
            <a:ext cx="3994500" cy="37257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06" name="Google Shape;106;p24"/>
          <p:cNvSpPr txBox="1"/>
          <p:nvPr>
            <p:ph idx="2" type="body"/>
          </p:nvPr>
        </p:nvSpPr>
        <p:spPr>
          <a:xfrm>
            <a:off x="4692274" y="1200150"/>
            <a:ext cx="3994500" cy="37257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07" name="Google Shape;107;p24"/>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08" name="Shape 108"/>
        <p:cNvGrpSpPr/>
        <p:nvPr/>
      </p:nvGrpSpPr>
      <p:grpSpPr>
        <a:xfrm>
          <a:off x="0" y="0"/>
          <a:ext cx="0" cy="0"/>
          <a:chOff x="0" y="0"/>
          <a:chExt cx="0" cy="0"/>
        </a:xfrm>
      </p:grpSpPr>
      <p:sp>
        <p:nvSpPr>
          <p:cNvPr id="109" name="Google Shape;109;p25"/>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110" name="Google Shape;110;p25"/>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11" name="Shape 111"/>
        <p:cNvGrpSpPr/>
        <p:nvPr/>
      </p:nvGrpSpPr>
      <p:grpSpPr>
        <a:xfrm>
          <a:off x="0" y="0"/>
          <a:ext cx="0" cy="0"/>
          <a:chOff x="0" y="0"/>
          <a:chExt cx="0" cy="0"/>
        </a:xfrm>
      </p:grpSpPr>
      <p:sp>
        <p:nvSpPr>
          <p:cNvPr id="112" name="Google Shape;112;p26"/>
          <p:cNvSpPr txBox="1"/>
          <p:nvPr>
            <p:ph idx="1" type="body"/>
          </p:nvPr>
        </p:nvSpPr>
        <p:spPr>
          <a:xfrm>
            <a:off x="457200" y="4406309"/>
            <a:ext cx="8229600" cy="519600"/>
          </a:xfrm>
          <a:prstGeom prst="rect">
            <a:avLst/>
          </a:prstGeom>
          <a:noFill/>
          <a:ln>
            <a:noFill/>
          </a:ln>
        </p:spPr>
        <p:txBody>
          <a:bodyPr anchorCtr="0" anchor="ctr" bIns="91425" lIns="91425" spcFirstLastPara="1" rIns="91425" wrap="square" tIns="91425">
            <a:noAutofit/>
          </a:bodyPr>
          <a:lstStyle>
            <a:lvl1pPr indent="-228600" lvl="0" marL="457200" rtl="0" algn="ctr">
              <a:spcBef>
                <a:spcPts val="360"/>
              </a:spcBef>
              <a:spcAft>
                <a:spcPts val="0"/>
              </a:spcAft>
              <a:buSzPts val="1800"/>
              <a:buNone/>
              <a:defRPr sz="1800"/>
            </a:lvl1pPr>
          </a:lstStyle>
          <a:p/>
        </p:txBody>
      </p:sp>
      <p:sp>
        <p:nvSpPr>
          <p:cNvPr id="113" name="Google Shape;113;p26"/>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4" name="Shape 114"/>
        <p:cNvGrpSpPr/>
        <p:nvPr/>
      </p:nvGrpSpPr>
      <p:grpSpPr>
        <a:xfrm>
          <a:off x="0" y="0"/>
          <a:ext cx="0" cy="0"/>
          <a:chOff x="0" y="0"/>
          <a:chExt cx="0" cy="0"/>
        </a:xfrm>
      </p:grpSpPr>
      <p:sp>
        <p:nvSpPr>
          <p:cNvPr id="115" name="Google Shape;115;p27"/>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2" name="Shape 22"/>
        <p:cNvGrpSpPr/>
        <p:nvPr/>
      </p:nvGrpSpPr>
      <p:grpSpPr>
        <a:xfrm>
          <a:off x="0" y="0"/>
          <a:ext cx="0" cy="0"/>
          <a:chOff x="0" y="0"/>
          <a:chExt cx="0" cy="0"/>
        </a:xfrm>
      </p:grpSpPr>
      <p:sp>
        <p:nvSpPr>
          <p:cNvPr id="23" name="Google Shape;23;p4"/>
          <p:cNvSpPr txBox="1"/>
          <p:nvPr>
            <p:ph type="title"/>
          </p:nvPr>
        </p:nvSpPr>
        <p:spPr>
          <a:xfrm>
            <a:off x="457200" y="205978"/>
            <a:ext cx="8229600" cy="85725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4" name="Google Shape;24;p4"/>
          <p:cNvSpPr txBox="1"/>
          <p:nvPr>
            <p:ph idx="1" type="body"/>
          </p:nvPr>
        </p:nvSpPr>
        <p:spPr>
          <a:xfrm>
            <a:off x="457200" y="1200150"/>
            <a:ext cx="3994526" cy="3725681"/>
          </a:xfrm>
          <a:prstGeom prst="rect">
            <a:avLst/>
          </a:prstGeom>
          <a:noFill/>
          <a:ln>
            <a:noFill/>
          </a:ln>
        </p:spPr>
        <p:txBody>
          <a:bodyPr anchorCtr="0" anchor="ctr"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5" name="Google Shape;25;p4"/>
          <p:cNvSpPr txBox="1"/>
          <p:nvPr>
            <p:ph idx="2" type="body"/>
          </p:nvPr>
        </p:nvSpPr>
        <p:spPr>
          <a:xfrm>
            <a:off x="4692274" y="1200150"/>
            <a:ext cx="3994526" cy="3725681"/>
          </a:xfrm>
          <a:prstGeom prst="rect">
            <a:avLst/>
          </a:prstGeom>
          <a:noFill/>
          <a:ln>
            <a:noFill/>
          </a:ln>
        </p:spPr>
        <p:txBody>
          <a:bodyPr anchorCtr="0" anchor="ctr"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6" name="Google Shape;26;p4"/>
          <p:cNvSpPr txBox="1"/>
          <p:nvPr>
            <p:ph idx="12" type="sldNum"/>
          </p:nvPr>
        </p:nvSpPr>
        <p:spPr>
          <a:xfrm>
            <a:off x="6655689" y="4667850"/>
            <a:ext cx="548700" cy="393600"/>
          </a:xfrm>
          <a:prstGeom prst="rect">
            <a:avLst/>
          </a:prstGeom>
        </p:spPr>
        <p:txBody>
          <a:bodyPr anchorCtr="0" anchor="ctr" bIns="91425" lIns="91425" spcFirstLastPara="1" rIns="91425" wrap="square" tIns="91425">
            <a:noAutofit/>
          </a:bodyPr>
          <a:lstStyle>
            <a:lvl1pPr lvl="0" rtl="0">
              <a:buNone/>
              <a:defRPr sz="2000">
                <a:solidFill>
                  <a:srgbClr val="FFFFFF"/>
                </a:solidFill>
              </a:defRPr>
            </a:lvl1pPr>
            <a:lvl2pPr lvl="1" rtl="0">
              <a:buNone/>
              <a:defRPr sz="2000">
                <a:solidFill>
                  <a:srgbClr val="FFFFFF"/>
                </a:solidFill>
              </a:defRPr>
            </a:lvl2pPr>
            <a:lvl3pPr lvl="2" rtl="0">
              <a:buNone/>
              <a:defRPr sz="2000">
                <a:solidFill>
                  <a:srgbClr val="FFFFFF"/>
                </a:solidFill>
              </a:defRPr>
            </a:lvl3pPr>
            <a:lvl4pPr lvl="3" rtl="0">
              <a:buNone/>
              <a:defRPr sz="2000">
                <a:solidFill>
                  <a:srgbClr val="FFFFFF"/>
                </a:solidFill>
              </a:defRPr>
            </a:lvl4pPr>
            <a:lvl5pPr lvl="4" rtl="0">
              <a:buNone/>
              <a:defRPr sz="2000">
                <a:solidFill>
                  <a:srgbClr val="FFFFFF"/>
                </a:solidFill>
              </a:defRPr>
            </a:lvl5pPr>
            <a:lvl6pPr lvl="5" rtl="0">
              <a:buNone/>
              <a:defRPr sz="2000">
                <a:solidFill>
                  <a:srgbClr val="FFFFFF"/>
                </a:solidFill>
              </a:defRPr>
            </a:lvl6pPr>
            <a:lvl7pPr lvl="6" rtl="0">
              <a:buNone/>
              <a:defRPr sz="2000">
                <a:solidFill>
                  <a:srgbClr val="FFFFFF"/>
                </a:solidFill>
              </a:defRPr>
            </a:lvl7pPr>
            <a:lvl8pPr lvl="7" rtl="0">
              <a:buNone/>
              <a:defRPr sz="2000">
                <a:solidFill>
                  <a:srgbClr val="FFFFFF"/>
                </a:solidFill>
              </a:defRPr>
            </a:lvl8pPr>
            <a:lvl9pPr lvl="8" rtl="0">
              <a:buNone/>
              <a:defRPr sz="2000">
                <a:solidFill>
                  <a:srgbClr val="FFFFFF"/>
                </a:solidFil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7" name="Shape 27"/>
        <p:cNvGrpSpPr/>
        <p:nvPr/>
      </p:nvGrpSpPr>
      <p:grpSpPr>
        <a:xfrm>
          <a:off x="0" y="0"/>
          <a:ext cx="0" cy="0"/>
          <a:chOff x="0" y="0"/>
          <a:chExt cx="0" cy="0"/>
        </a:xfrm>
      </p:grpSpPr>
      <p:sp>
        <p:nvSpPr>
          <p:cNvPr id="28" name="Google Shape;28;p5"/>
          <p:cNvSpPr txBox="1"/>
          <p:nvPr>
            <p:ph type="title"/>
          </p:nvPr>
        </p:nvSpPr>
        <p:spPr>
          <a:xfrm>
            <a:off x="457200" y="205978"/>
            <a:ext cx="8229600" cy="85725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9" name="Google Shape;29;p5"/>
          <p:cNvSpPr txBox="1"/>
          <p:nvPr>
            <p:ph idx="12" type="sldNum"/>
          </p:nvPr>
        </p:nvSpPr>
        <p:spPr>
          <a:xfrm>
            <a:off x="6655689" y="4667850"/>
            <a:ext cx="548700" cy="393600"/>
          </a:xfrm>
          <a:prstGeom prst="rect">
            <a:avLst/>
          </a:prstGeom>
        </p:spPr>
        <p:txBody>
          <a:bodyPr anchorCtr="0" anchor="ctr" bIns="91425" lIns="91425" spcFirstLastPara="1" rIns="91425" wrap="square" tIns="91425">
            <a:noAutofit/>
          </a:bodyPr>
          <a:lstStyle>
            <a:lvl1pPr lvl="0" rtl="0">
              <a:buNone/>
              <a:defRPr sz="2000">
                <a:solidFill>
                  <a:srgbClr val="FFFFFF"/>
                </a:solidFill>
              </a:defRPr>
            </a:lvl1pPr>
            <a:lvl2pPr lvl="1" rtl="0">
              <a:buNone/>
              <a:defRPr sz="2000">
                <a:solidFill>
                  <a:srgbClr val="FFFFFF"/>
                </a:solidFill>
              </a:defRPr>
            </a:lvl2pPr>
            <a:lvl3pPr lvl="2" rtl="0">
              <a:buNone/>
              <a:defRPr sz="2000">
                <a:solidFill>
                  <a:srgbClr val="FFFFFF"/>
                </a:solidFill>
              </a:defRPr>
            </a:lvl3pPr>
            <a:lvl4pPr lvl="3" rtl="0">
              <a:buNone/>
              <a:defRPr sz="2000">
                <a:solidFill>
                  <a:srgbClr val="FFFFFF"/>
                </a:solidFill>
              </a:defRPr>
            </a:lvl4pPr>
            <a:lvl5pPr lvl="4" rtl="0">
              <a:buNone/>
              <a:defRPr sz="2000">
                <a:solidFill>
                  <a:srgbClr val="FFFFFF"/>
                </a:solidFill>
              </a:defRPr>
            </a:lvl5pPr>
            <a:lvl6pPr lvl="5" rtl="0">
              <a:buNone/>
              <a:defRPr sz="2000">
                <a:solidFill>
                  <a:srgbClr val="FFFFFF"/>
                </a:solidFill>
              </a:defRPr>
            </a:lvl6pPr>
            <a:lvl7pPr lvl="6" rtl="0">
              <a:buNone/>
              <a:defRPr sz="2000">
                <a:solidFill>
                  <a:srgbClr val="FFFFFF"/>
                </a:solidFill>
              </a:defRPr>
            </a:lvl7pPr>
            <a:lvl8pPr lvl="7" rtl="0">
              <a:buNone/>
              <a:defRPr sz="2000">
                <a:solidFill>
                  <a:srgbClr val="FFFFFF"/>
                </a:solidFill>
              </a:defRPr>
            </a:lvl8pPr>
            <a:lvl9pPr lvl="8" rtl="0">
              <a:buNone/>
              <a:defRPr sz="2000">
                <a:solidFill>
                  <a:srgbClr val="FFFFFF"/>
                </a:solidFil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0" name="Shape 30"/>
        <p:cNvGrpSpPr/>
        <p:nvPr/>
      </p:nvGrpSpPr>
      <p:grpSpPr>
        <a:xfrm>
          <a:off x="0" y="0"/>
          <a:ext cx="0" cy="0"/>
          <a:chOff x="0" y="0"/>
          <a:chExt cx="0" cy="0"/>
        </a:xfrm>
      </p:grpSpPr>
      <p:sp>
        <p:nvSpPr>
          <p:cNvPr id="31" name="Google Shape;31;p6"/>
          <p:cNvSpPr txBox="1"/>
          <p:nvPr>
            <p:ph idx="1" type="body"/>
          </p:nvPr>
        </p:nvSpPr>
        <p:spPr>
          <a:xfrm>
            <a:off x="457200" y="4406309"/>
            <a:ext cx="8229600" cy="519520"/>
          </a:xfrm>
          <a:prstGeom prst="rect">
            <a:avLst/>
          </a:prstGeom>
          <a:noFill/>
          <a:ln>
            <a:noFill/>
          </a:ln>
        </p:spPr>
        <p:txBody>
          <a:bodyPr anchorCtr="0" anchor="ctr" bIns="91425" lIns="91425" spcFirstLastPara="1" rIns="91425" wrap="square" tIns="91425">
            <a:noAutofit/>
          </a:bodyPr>
          <a:lstStyle>
            <a:lvl1pPr indent="-228600" lvl="0" marL="457200" algn="ctr">
              <a:spcBef>
                <a:spcPts val="360"/>
              </a:spcBef>
              <a:spcAft>
                <a:spcPts val="0"/>
              </a:spcAft>
              <a:buSzPts val="1800"/>
              <a:buNone/>
              <a:defRPr sz="1800"/>
            </a:lvl1pPr>
          </a:lstStyle>
          <a:p/>
        </p:txBody>
      </p:sp>
      <p:sp>
        <p:nvSpPr>
          <p:cNvPr id="32" name="Google Shape;32;p6"/>
          <p:cNvSpPr txBox="1"/>
          <p:nvPr>
            <p:ph idx="12" type="sldNum"/>
          </p:nvPr>
        </p:nvSpPr>
        <p:spPr>
          <a:xfrm>
            <a:off x="6655689" y="4667850"/>
            <a:ext cx="548700" cy="393600"/>
          </a:xfrm>
          <a:prstGeom prst="rect">
            <a:avLst/>
          </a:prstGeom>
        </p:spPr>
        <p:txBody>
          <a:bodyPr anchorCtr="0" anchor="ctr" bIns="91425" lIns="91425" spcFirstLastPara="1" rIns="91425" wrap="square" tIns="91425">
            <a:noAutofit/>
          </a:bodyPr>
          <a:lstStyle>
            <a:lvl1pPr lvl="0" rtl="0">
              <a:buNone/>
              <a:defRPr sz="2000">
                <a:solidFill>
                  <a:srgbClr val="FFFFFF"/>
                </a:solidFill>
              </a:defRPr>
            </a:lvl1pPr>
            <a:lvl2pPr lvl="1" rtl="0">
              <a:buNone/>
              <a:defRPr sz="2000">
                <a:solidFill>
                  <a:srgbClr val="FFFFFF"/>
                </a:solidFill>
              </a:defRPr>
            </a:lvl2pPr>
            <a:lvl3pPr lvl="2" rtl="0">
              <a:buNone/>
              <a:defRPr sz="2000">
                <a:solidFill>
                  <a:srgbClr val="FFFFFF"/>
                </a:solidFill>
              </a:defRPr>
            </a:lvl3pPr>
            <a:lvl4pPr lvl="3" rtl="0">
              <a:buNone/>
              <a:defRPr sz="2000">
                <a:solidFill>
                  <a:srgbClr val="FFFFFF"/>
                </a:solidFill>
              </a:defRPr>
            </a:lvl4pPr>
            <a:lvl5pPr lvl="4" rtl="0">
              <a:buNone/>
              <a:defRPr sz="2000">
                <a:solidFill>
                  <a:srgbClr val="FFFFFF"/>
                </a:solidFill>
              </a:defRPr>
            </a:lvl5pPr>
            <a:lvl6pPr lvl="5" rtl="0">
              <a:buNone/>
              <a:defRPr sz="2000">
                <a:solidFill>
                  <a:srgbClr val="FFFFFF"/>
                </a:solidFill>
              </a:defRPr>
            </a:lvl6pPr>
            <a:lvl7pPr lvl="6" rtl="0">
              <a:buNone/>
              <a:defRPr sz="2000">
                <a:solidFill>
                  <a:srgbClr val="FFFFFF"/>
                </a:solidFill>
              </a:defRPr>
            </a:lvl7pPr>
            <a:lvl8pPr lvl="7" rtl="0">
              <a:buNone/>
              <a:defRPr sz="2000">
                <a:solidFill>
                  <a:srgbClr val="FFFFFF"/>
                </a:solidFill>
              </a:defRPr>
            </a:lvl8pPr>
            <a:lvl9pPr lvl="8" rtl="0">
              <a:buNone/>
              <a:defRPr sz="2000">
                <a:solidFill>
                  <a:srgbClr val="FFFFFF"/>
                </a:solidFil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3" name="Shape 33"/>
        <p:cNvGrpSpPr/>
        <p:nvPr/>
      </p:nvGrpSpPr>
      <p:grpSpPr>
        <a:xfrm>
          <a:off x="0" y="0"/>
          <a:ext cx="0" cy="0"/>
          <a:chOff x="0" y="0"/>
          <a:chExt cx="0" cy="0"/>
        </a:xfrm>
      </p:grpSpPr>
      <p:sp>
        <p:nvSpPr>
          <p:cNvPr id="34" name="Google Shape;34;p7"/>
          <p:cNvSpPr txBox="1"/>
          <p:nvPr>
            <p:ph idx="12" type="sldNum"/>
          </p:nvPr>
        </p:nvSpPr>
        <p:spPr>
          <a:xfrm>
            <a:off x="6655689" y="4667850"/>
            <a:ext cx="548700" cy="393600"/>
          </a:xfrm>
          <a:prstGeom prst="rect">
            <a:avLst/>
          </a:prstGeom>
        </p:spPr>
        <p:txBody>
          <a:bodyPr anchorCtr="0" anchor="ctr" bIns="91425" lIns="91425" spcFirstLastPara="1" rIns="91425" wrap="square" tIns="91425">
            <a:noAutofit/>
          </a:bodyPr>
          <a:lstStyle>
            <a:lvl1pPr lvl="0" rtl="0">
              <a:buNone/>
              <a:defRPr sz="2000">
                <a:solidFill>
                  <a:srgbClr val="FFFFFF"/>
                </a:solidFill>
              </a:defRPr>
            </a:lvl1pPr>
            <a:lvl2pPr lvl="1" rtl="0">
              <a:buNone/>
              <a:defRPr sz="2000">
                <a:solidFill>
                  <a:srgbClr val="FFFFFF"/>
                </a:solidFill>
              </a:defRPr>
            </a:lvl2pPr>
            <a:lvl3pPr lvl="2" rtl="0">
              <a:buNone/>
              <a:defRPr sz="2000">
                <a:solidFill>
                  <a:srgbClr val="FFFFFF"/>
                </a:solidFill>
              </a:defRPr>
            </a:lvl3pPr>
            <a:lvl4pPr lvl="3" rtl="0">
              <a:buNone/>
              <a:defRPr sz="2000">
                <a:solidFill>
                  <a:srgbClr val="FFFFFF"/>
                </a:solidFill>
              </a:defRPr>
            </a:lvl4pPr>
            <a:lvl5pPr lvl="4" rtl="0">
              <a:buNone/>
              <a:defRPr sz="2000">
                <a:solidFill>
                  <a:srgbClr val="FFFFFF"/>
                </a:solidFill>
              </a:defRPr>
            </a:lvl5pPr>
            <a:lvl6pPr lvl="5" rtl="0">
              <a:buNone/>
              <a:defRPr sz="2000">
                <a:solidFill>
                  <a:srgbClr val="FFFFFF"/>
                </a:solidFill>
              </a:defRPr>
            </a:lvl6pPr>
            <a:lvl7pPr lvl="6" rtl="0">
              <a:buNone/>
              <a:defRPr sz="2000">
                <a:solidFill>
                  <a:srgbClr val="FFFFFF"/>
                </a:solidFill>
              </a:defRPr>
            </a:lvl7pPr>
            <a:lvl8pPr lvl="7" rtl="0">
              <a:buNone/>
              <a:defRPr sz="2000">
                <a:solidFill>
                  <a:srgbClr val="FFFFFF"/>
                </a:solidFill>
              </a:defRPr>
            </a:lvl8pPr>
            <a:lvl9pPr lvl="8" rtl="0">
              <a:buNone/>
              <a:defRPr sz="2000">
                <a:solidFill>
                  <a:srgbClr val="FFFFFF"/>
                </a:solidFil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9" name="Shape 39"/>
        <p:cNvGrpSpPr/>
        <p:nvPr/>
      </p:nvGrpSpPr>
      <p:grpSpPr>
        <a:xfrm>
          <a:off x="0" y="0"/>
          <a:ext cx="0" cy="0"/>
          <a:chOff x="0" y="0"/>
          <a:chExt cx="0" cy="0"/>
        </a:xfrm>
      </p:grpSpPr>
      <p:sp>
        <p:nvSpPr>
          <p:cNvPr id="40" name="Google Shape;40;p9"/>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41" name="Google Shape;41;p9"/>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42" name="Google Shape;42;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3" name="Shape 43"/>
        <p:cNvGrpSpPr/>
        <p:nvPr/>
      </p:nvGrpSpPr>
      <p:grpSpPr>
        <a:xfrm>
          <a:off x="0" y="0"/>
          <a:ext cx="0" cy="0"/>
          <a:chOff x="0" y="0"/>
          <a:chExt cx="0" cy="0"/>
        </a:xfrm>
      </p:grpSpPr>
      <p:sp>
        <p:nvSpPr>
          <p:cNvPr id="44" name="Google Shape;44;p10"/>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45" name="Google Shape;45;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6" name="Shape 46"/>
        <p:cNvGrpSpPr/>
        <p:nvPr/>
      </p:nvGrpSpPr>
      <p:grpSpPr>
        <a:xfrm>
          <a:off x="0" y="0"/>
          <a:ext cx="0" cy="0"/>
          <a:chOff x="0" y="0"/>
          <a:chExt cx="0" cy="0"/>
        </a:xfrm>
      </p:grpSpPr>
      <p:sp>
        <p:nvSpPr>
          <p:cNvPr id="47" name="Google Shape;47;p1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8" name="Google Shape;48;p1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49" name="Google Shape;49;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theme" Target="../theme/theme4.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17.xml"/><Relationship Id="rId10" Type="http://schemas.openxmlformats.org/officeDocument/2006/relationships/slideLayout" Target="../slideLayouts/slideLayout16.xml"/><Relationship Id="rId13" Type="http://schemas.openxmlformats.org/officeDocument/2006/relationships/theme" Target="../theme/theme1.xml"/><Relationship Id="rId12" Type="http://schemas.openxmlformats.org/officeDocument/2006/relationships/slideLayout" Target="../slideLayouts/slideLayout18.xml"/><Relationship Id="rId1" Type="http://schemas.openxmlformats.org/officeDocument/2006/relationships/slideLayout" Target="../slideLayouts/slideLayout7.xml"/><Relationship Id="rId2" Type="http://schemas.openxmlformats.org/officeDocument/2006/relationships/slideLayout" Target="../slideLayouts/slideLayout8.xml"/><Relationship Id="rId3" Type="http://schemas.openxmlformats.org/officeDocument/2006/relationships/slideLayout" Target="../slideLayouts/slideLayout9.xml"/><Relationship Id="rId4" Type="http://schemas.openxmlformats.org/officeDocument/2006/relationships/slideLayout" Target="../slideLayouts/slideLayout10.xml"/><Relationship Id="rId9" Type="http://schemas.openxmlformats.org/officeDocument/2006/relationships/slideLayout" Target="../slideLayouts/slideLayout15.xml"/><Relationship Id="rId5" Type="http://schemas.openxmlformats.org/officeDocument/2006/relationships/slideLayout" Target="../slideLayouts/slideLayout11.xml"/><Relationship Id="rId6" Type="http://schemas.openxmlformats.org/officeDocument/2006/relationships/slideLayout" Target="../slideLayouts/slideLayout12.xml"/><Relationship Id="rId7" Type="http://schemas.openxmlformats.org/officeDocument/2006/relationships/slideLayout" Target="../slideLayouts/slideLayout13.xml"/><Relationship Id="rId8" Type="http://schemas.openxmlformats.org/officeDocument/2006/relationships/slideLayout" Target="../slideLayouts/slideLayout14.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slideLayout" Target="../slideLayouts/slideLayout20.xml"/><Relationship Id="rId3" Type="http://schemas.openxmlformats.org/officeDocument/2006/relationships/slideLayout" Target="../slideLayouts/slideLayout21.xml"/><Relationship Id="rId4" Type="http://schemas.openxmlformats.org/officeDocument/2006/relationships/slideLayout" Target="../slideLayouts/slideLayout22.xml"/><Relationship Id="rId5" Type="http://schemas.openxmlformats.org/officeDocument/2006/relationships/slideLayout" Target="../slideLayouts/slideLayout23.xml"/><Relationship Id="rId6" Type="http://schemas.openxmlformats.org/officeDocument/2006/relationships/slideLayout" Target="../slideLayouts/slideLayout24.xml"/><Relationship Id="rId7"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idx="12" type="sldNum"/>
          </p:nvPr>
        </p:nvSpPr>
        <p:spPr>
          <a:xfrm>
            <a:off x="8556791" y="4749851"/>
            <a:ext cx="548700" cy="393525"/>
          </a:xfrm>
          <a:prstGeom prst="rect">
            <a:avLst/>
          </a:prstGeom>
          <a:noFill/>
          <a:ln>
            <a:noFill/>
          </a:ln>
        </p:spPr>
        <p:txBody>
          <a:bodyPr anchorCtr="0" anchor="ctr" bIns="91425" lIns="91425" spcFirstLastPara="1" rIns="91425" wrap="square" tIns="91425">
            <a:noAutofit/>
          </a:bodyPr>
          <a:lstStyle>
            <a:lvl1pPr lvl="0" algn="r">
              <a:buNone/>
              <a:defRPr sz="1300">
                <a:solidFill>
                  <a:schemeClr val="dk1"/>
                </a:solidFill>
              </a:defRPr>
            </a:lvl1pPr>
            <a:lvl2pPr lvl="1" algn="r">
              <a:buNone/>
              <a:defRPr sz="1300">
                <a:solidFill>
                  <a:schemeClr val="dk1"/>
                </a:solidFill>
              </a:defRPr>
            </a:lvl2pPr>
            <a:lvl3pPr lvl="2" algn="r">
              <a:buNone/>
              <a:defRPr sz="1300">
                <a:solidFill>
                  <a:schemeClr val="dk1"/>
                </a:solidFill>
              </a:defRPr>
            </a:lvl3pPr>
            <a:lvl4pPr lvl="3" algn="r">
              <a:buNone/>
              <a:defRPr sz="1300">
                <a:solidFill>
                  <a:schemeClr val="dk1"/>
                </a:solidFill>
              </a:defRPr>
            </a:lvl4pPr>
            <a:lvl5pPr lvl="4" algn="r">
              <a:buNone/>
              <a:defRPr sz="1300">
                <a:solidFill>
                  <a:schemeClr val="dk1"/>
                </a:solidFill>
              </a:defRPr>
            </a:lvl5pPr>
            <a:lvl6pPr lvl="5" algn="r">
              <a:buNone/>
              <a:defRPr sz="1300">
                <a:solidFill>
                  <a:schemeClr val="dk1"/>
                </a:solidFill>
              </a:defRPr>
            </a:lvl6pPr>
            <a:lvl7pPr lvl="6" algn="r">
              <a:buNone/>
              <a:defRPr sz="1300">
                <a:solidFill>
                  <a:schemeClr val="dk1"/>
                </a:solidFill>
              </a:defRPr>
            </a:lvl7pPr>
            <a:lvl8pPr lvl="7" algn="r">
              <a:buNone/>
              <a:defRPr sz="1300">
                <a:solidFill>
                  <a:schemeClr val="dk1"/>
                </a:solidFill>
              </a:defRPr>
            </a:lvl8pPr>
            <a:lvl9pPr lvl="8" algn="r">
              <a:buNone/>
              <a:defRPr sz="1300">
                <a:solidFill>
                  <a:schemeClr val="dk1"/>
                </a:solidFill>
              </a:defRPr>
            </a:lvl9pPr>
          </a:lstStyle>
          <a:p>
            <a:pPr indent="0" lvl="0" marL="0" rtl="0" algn="r">
              <a:spcBef>
                <a:spcPts val="0"/>
              </a:spcBef>
              <a:spcAft>
                <a:spcPts val="0"/>
              </a:spcAft>
              <a:buNone/>
            </a:pPr>
            <a:fld id="{00000000-1234-1234-1234-123412341234}" type="slidenum">
              <a:rPr lang="en"/>
              <a:t>‹#›</a:t>
            </a:fld>
            <a:endParaRPr/>
          </a:p>
        </p:txBody>
      </p:sp>
      <p:sp>
        <p:nvSpPr>
          <p:cNvPr id="7" name="Google Shape;7;p1"/>
          <p:cNvSpPr/>
          <p:nvPr/>
        </p:nvSpPr>
        <p:spPr>
          <a:xfrm>
            <a:off x="0" y="4624125"/>
            <a:ext cx="9144000" cy="529200"/>
          </a:xfrm>
          <a:prstGeom prst="rect">
            <a:avLst/>
          </a:prstGeom>
          <a:solidFill>
            <a:srgbClr val="8C151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 name="Google Shape;8;p1"/>
          <p:cNvSpPr txBox="1"/>
          <p:nvPr/>
        </p:nvSpPr>
        <p:spPr>
          <a:xfrm>
            <a:off x="5326100" y="4617975"/>
            <a:ext cx="3501300" cy="54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rgbClr val="FFFFFF"/>
                </a:solidFill>
              </a:rPr>
              <a:t>Lecture 3 -</a:t>
            </a:r>
            <a:endParaRPr sz="2000">
              <a:solidFill>
                <a:srgbClr val="FFFFFF"/>
              </a:solidFill>
            </a:endParaRPr>
          </a:p>
        </p:txBody>
      </p:sp>
      <p:sp>
        <p:nvSpPr>
          <p:cNvPr id="9" name="Google Shape;9;p1"/>
          <p:cNvSpPr txBox="1"/>
          <p:nvPr>
            <p:ph idx="2" type="sldNum"/>
          </p:nvPr>
        </p:nvSpPr>
        <p:spPr>
          <a:xfrm>
            <a:off x="6655689" y="4667850"/>
            <a:ext cx="548700" cy="393600"/>
          </a:xfrm>
          <a:prstGeom prst="rect">
            <a:avLst/>
          </a:prstGeom>
          <a:noFill/>
          <a:ln>
            <a:noFill/>
          </a:ln>
        </p:spPr>
        <p:txBody>
          <a:bodyPr anchorCtr="0" anchor="ctr" bIns="91425" lIns="91425" spcFirstLastPara="1" rIns="91425" wrap="square" tIns="91425">
            <a:noAutofit/>
          </a:bodyPr>
          <a:lstStyle>
            <a:lvl1pPr lvl="0" rtl="0">
              <a:buNone/>
              <a:defRPr sz="2000">
                <a:solidFill>
                  <a:srgbClr val="FFFFFF"/>
                </a:solidFill>
              </a:defRPr>
            </a:lvl1pPr>
            <a:lvl2pPr lvl="1" rtl="0">
              <a:buNone/>
              <a:defRPr sz="2000">
                <a:solidFill>
                  <a:srgbClr val="FFFFFF"/>
                </a:solidFill>
              </a:defRPr>
            </a:lvl2pPr>
            <a:lvl3pPr lvl="2" rtl="0">
              <a:buNone/>
              <a:defRPr sz="2000">
                <a:solidFill>
                  <a:srgbClr val="FFFFFF"/>
                </a:solidFill>
              </a:defRPr>
            </a:lvl3pPr>
            <a:lvl4pPr lvl="3" rtl="0">
              <a:buNone/>
              <a:defRPr sz="2000">
                <a:solidFill>
                  <a:srgbClr val="FFFFFF"/>
                </a:solidFill>
              </a:defRPr>
            </a:lvl4pPr>
            <a:lvl5pPr lvl="4" rtl="0">
              <a:buNone/>
              <a:defRPr sz="2000">
                <a:solidFill>
                  <a:srgbClr val="FFFFFF"/>
                </a:solidFill>
              </a:defRPr>
            </a:lvl5pPr>
            <a:lvl6pPr lvl="5" rtl="0">
              <a:buNone/>
              <a:defRPr sz="2000">
                <a:solidFill>
                  <a:srgbClr val="FFFFFF"/>
                </a:solidFill>
              </a:defRPr>
            </a:lvl6pPr>
            <a:lvl7pPr lvl="6" rtl="0">
              <a:buNone/>
              <a:defRPr sz="2000">
                <a:solidFill>
                  <a:srgbClr val="FFFFFF"/>
                </a:solidFill>
              </a:defRPr>
            </a:lvl7pPr>
            <a:lvl8pPr lvl="7" rtl="0">
              <a:buNone/>
              <a:defRPr sz="2000">
                <a:solidFill>
                  <a:srgbClr val="FFFFFF"/>
                </a:solidFill>
              </a:defRPr>
            </a:lvl8pPr>
            <a:lvl9pPr lvl="8" rtl="0">
              <a:buNone/>
              <a:defRPr sz="2000">
                <a:solidFill>
                  <a:srgbClr val="FFFFFF"/>
                </a:solidFill>
              </a:defRPr>
            </a:lvl9pPr>
          </a:lstStyle>
          <a:p>
            <a:pPr indent="0" lvl="0" marL="0" rtl="0" algn="l">
              <a:spcBef>
                <a:spcPts val="0"/>
              </a:spcBef>
              <a:spcAft>
                <a:spcPts val="0"/>
              </a:spcAft>
              <a:buNone/>
            </a:pPr>
            <a:fld id="{00000000-1234-1234-1234-123412341234}" type="slidenum">
              <a:rPr lang="en"/>
              <a:t>‹#›</a:t>
            </a:fld>
            <a:endParaRPr/>
          </a:p>
        </p:txBody>
      </p:sp>
      <p:sp>
        <p:nvSpPr>
          <p:cNvPr id="10" name="Google Shape;10;p1"/>
          <p:cNvSpPr txBox="1"/>
          <p:nvPr/>
        </p:nvSpPr>
        <p:spPr>
          <a:xfrm>
            <a:off x="7535900" y="4617975"/>
            <a:ext cx="3501300" cy="54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rgbClr val="FFFFFF"/>
                </a:solidFill>
              </a:rPr>
              <a:t>10 Sep 2019</a:t>
            </a:r>
            <a:endParaRPr sz="2000">
              <a:solidFill>
                <a:srgbClr val="FFFFFF"/>
              </a:solidFill>
            </a:endParaRPr>
          </a:p>
        </p:txBody>
      </p:sp>
      <p:sp>
        <p:nvSpPr>
          <p:cNvPr id="11" name="Google Shape;11;p1"/>
          <p:cNvSpPr txBox="1"/>
          <p:nvPr/>
        </p:nvSpPr>
        <p:spPr>
          <a:xfrm>
            <a:off x="72200" y="4624125"/>
            <a:ext cx="5250900" cy="54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FFFF"/>
                </a:solidFill>
              </a:rPr>
              <a:t>Erik Learned-Miller and TAs</a:t>
            </a:r>
            <a:br>
              <a:rPr lang="en" sz="1800">
                <a:solidFill>
                  <a:srgbClr val="FFFFFF"/>
                </a:solidFill>
              </a:rPr>
            </a:br>
            <a:r>
              <a:rPr lang="en" sz="1200">
                <a:solidFill>
                  <a:srgbClr val="FFFFFF"/>
                </a:solidFill>
              </a:rPr>
              <a:t>Slides adapted from </a:t>
            </a:r>
            <a:r>
              <a:rPr lang="en" sz="1200">
                <a:solidFill>
                  <a:srgbClr val="FFFFFF"/>
                </a:solidFill>
              </a:rPr>
              <a:t>Fei-Fei Li &amp; Andrej Karpathy &amp; Justin Johnson</a:t>
            </a:r>
            <a:endParaRPr sz="1200">
              <a:solidFill>
                <a:srgbClr val="FFFFFF"/>
              </a:solidFill>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35" name="Shape 35"/>
        <p:cNvGrpSpPr/>
        <p:nvPr/>
      </p:nvGrpSpPr>
      <p:grpSpPr>
        <a:xfrm>
          <a:off x="0" y="0"/>
          <a:ext cx="0" cy="0"/>
          <a:chOff x="0" y="0"/>
          <a:chExt cx="0" cy="0"/>
        </a:xfrm>
      </p:grpSpPr>
      <p:sp>
        <p:nvSpPr>
          <p:cNvPr id="36" name="Google Shape;36;p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37" name="Google Shape;37;p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1600"/>
              </a:spcBef>
              <a:spcAft>
                <a:spcPts val="0"/>
              </a:spcAft>
              <a:buClr>
                <a:schemeClr val="dk2"/>
              </a:buClr>
              <a:buSzPts val="1400"/>
              <a:buChar char="○"/>
              <a:defRPr>
                <a:solidFill>
                  <a:schemeClr val="dk2"/>
                </a:solidFill>
              </a:defRPr>
            </a:lvl2pPr>
            <a:lvl3pPr indent="-317500" lvl="2" marL="1371600" rtl="0">
              <a:lnSpc>
                <a:spcPct val="115000"/>
              </a:lnSpc>
              <a:spcBef>
                <a:spcPts val="1600"/>
              </a:spcBef>
              <a:spcAft>
                <a:spcPts val="0"/>
              </a:spcAft>
              <a:buClr>
                <a:schemeClr val="dk2"/>
              </a:buClr>
              <a:buSzPts val="1400"/>
              <a:buChar char="■"/>
              <a:defRPr>
                <a:solidFill>
                  <a:schemeClr val="dk2"/>
                </a:solidFill>
              </a:defRPr>
            </a:lvl3pPr>
            <a:lvl4pPr indent="-317500" lvl="3" marL="1828800" rtl="0">
              <a:lnSpc>
                <a:spcPct val="115000"/>
              </a:lnSpc>
              <a:spcBef>
                <a:spcPts val="1600"/>
              </a:spcBef>
              <a:spcAft>
                <a:spcPts val="0"/>
              </a:spcAft>
              <a:buClr>
                <a:schemeClr val="dk2"/>
              </a:buClr>
              <a:buSzPts val="1400"/>
              <a:buChar char="●"/>
              <a:defRPr>
                <a:solidFill>
                  <a:schemeClr val="dk2"/>
                </a:solidFill>
              </a:defRPr>
            </a:lvl4pPr>
            <a:lvl5pPr indent="-317500" lvl="4" marL="2286000" rtl="0">
              <a:lnSpc>
                <a:spcPct val="115000"/>
              </a:lnSpc>
              <a:spcBef>
                <a:spcPts val="1600"/>
              </a:spcBef>
              <a:spcAft>
                <a:spcPts val="0"/>
              </a:spcAft>
              <a:buClr>
                <a:schemeClr val="dk2"/>
              </a:buClr>
              <a:buSzPts val="1400"/>
              <a:buChar char="○"/>
              <a:defRPr>
                <a:solidFill>
                  <a:schemeClr val="dk2"/>
                </a:solidFill>
              </a:defRPr>
            </a:lvl5pPr>
            <a:lvl6pPr indent="-317500" lvl="5" marL="2743200" rtl="0">
              <a:lnSpc>
                <a:spcPct val="115000"/>
              </a:lnSpc>
              <a:spcBef>
                <a:spcPts val="1600"/>
              </a:spcBef>
              <a:spcAft>
                <a:spcPts val="0"/>
              </a:spcAft>
              <a:buClr>
                <a:schemeClr val="dk2"/>
              </a:buClr>
              <a:buSzPts val="1400"/>
              <a:buChar char="■"/>
              <a:defRPr>
                <a:solidFill>
                  <a:schemeClr val="dk2"/>
                </a:solidFill>
              </a:defRPr>
            </a:lvl6pPr>
            <a:lvl7pPr indent="-317500" lvl="6" marL="3200400" rtl="0">
              <a:lnSpc>
                <a:spcPct val="115000"/>
              </a:lnSpc>
              <a:spcBef>
                <a:spcPts val="1600"/>
              </a:spcBef>
              <a:spcAft>
                <a:spcPts val="0"/>
              </a:spcAft>
              <a:buClr>
                <a:schemeClr val="dk2"/>
              </a:buClr>
              <a:buSzPts val="1400"/>
              <a:buChar char="●"/>
              <a:defRPr>
                <a:solidFill>
                  <a:schemeClr val="dk2"/>
                </a:solidFill>
              </a:defRPr>
            </a:lvl7pPr>
            <a:lvl8pPr indent="-317500" lvl="7" marL="3657600" rtl="0">
              <a:lnSpc>
                <a:spcPct val="115000"/>
              </a:lnSpc>
              <a:spcBef>
                <a:spcPts val="1600"/>
              </a:spcBef>
              <a:spcAft>
                <a:spcPts val="0"/>
              </a:spcAft>
              <a:buClr>
                <a:schemeClr val="dk2"/>
              </a:buClr>
              <a:buSzPts val="1400"/>
              <a:buChar char="○"/>
              <a:defRPr>
                <a:solidFill>
                  <a:schemeClr val="dk2"/>
                </a:solidFill>
              </a:defRPr>
            </a:lvl8pPr>
            <a:lvl9pPr indent="-317500" lvl="8" marL="4114800" rtl="0">
              <a:lnSpc>
                <a:spcPct val="115000"/>
              </a:lnSpc>
              <a:spcBef>
                <a:spcPts val="1600"/>
              </a:spcBef>
              <a:spcAft>
                <a:spcPts val="1600"/>
              </a:spcAft>
              <a:buClr>
                <a:schemeClr val="dk2"/>
              </a:buClr>
              <a:buSzPts val="1400"/>
              <a:buChar char="■"/>
              <a:defRPr>
                <a:solidFill>
                  <a:schemeClr val="dk2"/>
                </a:solidFill>
              </a:defRPr>
            </a:lvl9pPr>
          </a:lstStyle>
          <a:p/>
        </p:txBody>
      </p:sp>
      <p:sp>
        <p:nvSpPr>
          <p:cNvPr id="38" name="Google Shape;38;p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4" r:id="rId1"/>
    <p:sldLayoutId id="2147483655" r:id="rId2"/>
    <p:sldLayoutId id="2147483656" r:id="rId3"/>
    <p:sldLayoutId id="2147483657" r:id="rId4"/>
    <p:sldLayoutId id="2147483658" r:id="rId5"/>
    <p:sldLayoutId id="2147483659" r:id="rId6"/>
    <p:sldLayoutId id="2147483660" r:id="rId7"/>
    <p:sldLayoutId id="2147483661" r:id="rId8"/>
    <p:sldLayoutId id="2147483662" r:id="rId9"/>
    <p:sldLayoutId id="2147483663" r:id="rId10"/>
    <p:sldLayoutId id="2147483664" r:id="rId11"/>
    <p:sldLayoutId id="2147483665"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solidFill>
          <a:schemeClr val="lt1"/>
        </a:solidFill>
      </p:bgPr>
    </p:bg>
    <p:spTree>
      <p:nvGrpSpPr>
        <p:cNvPr id="86" name="Shape 86"/>
        <p:cNvGrpSpPr/>
        <p:nvPr/>
      </p:nvGrpSpPr>
      <p:grpSpPr>
        <a:xfrm>
          <a:off x="0" y="0"/>
          <a:ext cx="0" cy="0"/>
          <a:chOff x="0" y="0"/>
          <a:chExt cx="0" cy="0"/>
        </a:xfrm>
      </p:grpSpPr>
      <p:sp>
        <p:nvSpPr>
          <p:cNvPr id="87" name="Google Shape;87;p21"/>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lvl="0" rtl="0" algn="r">
              <a:buNone/>
              <a:defRPr sz="1300">
                <a:solidFill>
                  <a:schemeClr val="dk1"/>
                </a:solidFill>
              </a:defRPr>
            </a:lvl1pPr>
            <a:lvl2pPr lvl="1" rtl="0" algn="r">
              <a:buNone/>
              <a:defRPr sz="1300">
                <a:solidFill>
                  <a:schemeClr val="dk1"/>
                </a:solidFill>
              </a:defRPr>
            </a:lvl2pPr>
            <a:lvl3pPr lvl="2" rtl="0" algn="r">
              <a:buNone/>
              <a:defRPr sz="1300">
                <a:solidFill>
                  <a:schemeClr val="dk1"/>
                </a:solidFill>
              </a:defRPr>
            </a:lvl3pPr>
            <a:lvl4pPr lvl="3" rtl="0" algn="r">
              <a:buNone/>
              <a:defRPr sz="1300">
                <a:solidFill>
                  <a:schemeClr val="dk1"/>
                </a:solidFill>
              </a:defRPr>
            </a:lvl4pPr>
            <a:lvl5pPr lvl="4" rtl="0" algn="r">
              <a:buNone/>
              <a:defRPr sz="1300">
                <a:solidFill>
                  <a:schemeClr val="dk1"/>
                </a:solidFill>
              </a:defRPr>
            </a:lvl5pPr>
            <a:lvl6pPr lvl="5" rtl="0" algn="r">
              <a:buNone/>
              <a:defRPr sz="1300">
                <a:solidFill>
                  <a:schemeClr val="dk1"/>
                </a:solidFill>
              </a:defRPr>
            </a:lvl6pPr>
            <a:lvl7pPr lvl="6" rtl="0" algn="r">
              <a:buNone/>
              <a:defRPr sz="1300">
                <a:solidFill>
                  <a:schemeClr val="dk1"/>
                </a:solidFill>
              </a:defRPr>
            </a:lvl7pPr>
            <a:lvl8pPr lvl="7" rtl="0" algn="r">
              <a:buNone/>
              <a:defRPr sz="1300">
                <a:solidFill>
                  <a:schemeClr val="dk1"/>
                </a:solidFill>
              </a:defRPr>
            </a:lvl8pPr>
            <a:lvl9pPr lvl="8" rtl="0" algn="r">
              <a:buNone/>
              <a:defRPr sz="1300">
                <a:solidFill>
                  <a:schemeClr val="dk1"/>
                </a:solidFill>
              </a:defRPr>
            </a:lvl9pPr>
          </a:lstStyle>
          <a:p>
            <a:pPr indent="0" lvl="0" marL="0" rtl="0" algn="r">
              <a:spcBef>
                <a:spcPts val="0"/>
              </a:spcBef>
              <a:spcAft>
                <a:spcPts val="0"/>
              </a:spcAft>
              <a:buNone/>
            </a:pPr>
            <a:fld id="{00000000-1234-1234-1234-123412341234}" type="slidenum">
              <a:rPr lang="en"/>
              <a:t>‹#›</a:t>
            </a:fld>
            <a:endParaRPr/>
          </a:p>
        </p:txBody>
      </p:sp>
      <p:sp>
        <p:nvSpPr>
          <p:cNvPr id="88" name="Google Shape;88;p21"/>
          <p:cNvSpPr/>
          <p:nvPr/>
        </p:nvSpPr>
        <p:spPr>
          <a:xfrm>
            <a:off x="0" y="4624125"/>
            <a:ext cx="9144000" cy="529200"/>
          </a:xfrm>
          <a:prstGeom prst="rect">
            <a:avLst/>
          </a:prstGeom>
          <a:solidFill>
            <a:srgbClr val="8C151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21"/>
          <p:cNvSpPr txBox="1"/>
          <p:nvPr/>
        </p:nvSpPr>
        <p:spPr>
          <a:xfrm>
            <a:off x="5326100" y="4617975"/>
            <a:ext cx="3501300" cy="54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rgbClr val="FFFFFF"/>
                </a:solidFill>
              </a:rPr>
              <a:t>Lecture 2 -</a:t>
            </a:r>
            <a:endParaRPr sz="2000">
              <a:solidFill>
                <a:srgbClr val="FFFFFF"/>
              </a:solidFill>
            </a:endParaRPr>
          </a:p>
        </p:txBody>
      </p:sp>
      <p:sp>
        <p:nvSpPr>
          <p:cNvPr id="90" name="Google Shape;90;p21"/>
          <p:cNvSpPr txBox="1"/>
          <p:nvPr>
            <p:ph idx="2" type="sldNum"/>
          </p:nvPr>
        </p:nvSpPr>
        <p:spPr>
          <a:xfrm>
            <a:off x="6655689" y="4667850"/>
            <a:ext cx="548700" cy="393600"/>
          </a:xfrm>
          <a:prstGeom prst="rect">
            <a:avLst/>
          </a:prstGeom>
          <a:noFill/>
          <a:ln>
            <a:noFill/>
          </a:ln>
        </p:spPr>
        <p:txBody>
          <a:bodyPr anchorCtr="0" anchor="ctr" bIns="91425" lIns="91425" spcFirstLastPara="1" rIns="91425" wrap="square" tIns="91425">
            <a:noAutofit/>
          </a:bodyPr>
          <a:lstStyle>
            <a:lvl1pPr lvl="0" rtl="0">
              <a:buNone/>
              <a:defRPr sz="2000">
                <a:solidFill>
                  <a:srgbClr val="FFFFFF"/>
                </a:solidFill>
              </a:defRPr>
            </a:lvl1pPr>
            <a:lvl2pPr lvl="1" rtl="0">
              <a:buNone/>
              <a:defRPr sz="2000">
                <a:solidFill>
                  <a:srgbClr val="FFFFFF"/>
                </a:solidFill>
              </a:defRPr>
            </a:lvl2pPr>
            <a:lvl3pPr lvl="2" rtl="0">
              <a:buNone/>
              <a:defRPr sz="2000">
                <a:solidFill>
                  <a:srgbClr val="FFFFFF"/>
                </a:solidFill>
              </a:defRPr>
            </a:lvl3pPr>
            <a:lvl4pPr lvl="3" rtl="0">
              <a:buNone/>
              <a:defRPr sz="2000">
                <a:solidFill>
                  <a:srgbClr val="FFFFFF"/>
                </a:solidFill>
              </a:defRPr>
            </a:lvl4pPr>
            <a:lvl5pPr lvl="4" rtl="0">
              <a:buNone/>
              <a:defRPr sz="2000">
                <a:solidFill>
                  <a:srgbClr val="FFFFFF"/>
                </a:solidFill>
              </a:defRPr>
            </a:lvl5pPr>
            <a:lvl6pPr lvl="5" rtl="0">
              <a:buNone/>
              <a:defRPr sz="2000">
                <a:solidFill>
                  <a:srgbClr val="FFFFFF"/>
                </a:solidFill>
              </a:defRPr>
            </a:lvl6pPr>
            <a:lvl7pPr lvl="6" rtl="0">
              <a:buNone/>
              <a:defRPr sz="2000">
                <a:solidFill>
                  <a:srgbClr val="FFFFFF"/>
                </a:solidFill>
              </a:defRPr>
            </a:lvl7pPr>
            <a:lvl8pPr lvl="7" rtl="0">
              <a:buNone/>
              <a:defRPr sz="2000">
                <a:solidFill>
                  <a:srgbClr val="FFFFFF"/>
                </a:solidFill>
              </a:defRPr>
            </a:lvl8pPr>
            <a:lvl9pPr lvl="8" rtl="0">
              <a:buNone/>
              <a:defRPr sz="2000">
                <a:solidFill>
                  <a:srgbClr val="FFFFFF"/>
                </a:solidFill>
              </a:defRPr>
            </a:lvl9pPr>
          </a:lstStyle>
          <a:p>
            <a:pPr indent="0" lvl="0" marL="0" rtl="0" algn="l">
              <a:spcBef>
                <a:spcPts val="0"/>
              </a:spcBef>
              <a:spcAft>
                <a:spcPts val="0"/>
              </a:spcAft>
              <a:buNone/>
            </a:pPr>
            <a:fld id="{00000000-1234-1234-1234-123412341234}" type="slidenum">
              <a:rPr lang="en"/>
              <a:t>‹#›</a:t>
            </a:fld>
            <a:endParaRPr/>
          </a:p>
        </p:txBody>
      </p:sp>
      <p:sp>
        <p:nvSpPr>
          <p:cNvPr id="91" name="Google Shape;91;p21"/>
          <p:cNvSpPr txBox="1"/>
          <p:nvPr/>
        </p:nvSpPr>
        <p:spPr>
          <a:xfrm>
            <a:off x="7688300" y="4617975"/>
            <a:ext cx="3501300" cy="54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rgbClr val="FFFFFF"/>
                </a:solidFill>
              </a:rPr>
              <a:t>7 Jan 2017</a:t>
            </a:r>
            <a:endParaRPr sz="2000">
              <a:solidFill>
                <a:srgbClr val="FFFFFF"/>
              </a:solidFill>
            </a:endParaRPr>
          </a:p>
        </p:txBody>
      </p:sp>
      <p:sp>
        <p:nvSpPr>
          <p:cNvPr id="92" name="Google Shape;92;p21"/>
          <p:cNvSpPr txBox="1"/>
          <p:nvPr/>
        </p:nvSpPr>
        <p:spPr>
          <a:xfrm>
            <a:off x="72200" y="4624125"/>
            <a:ext cx="5250900" cy="54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Erik Learned-Miller and TAs</a:t>
            </a:r>
            <a:br>
              <a:rPr lang="en" sz="1200">
                <a:solidFill>
                  <a:srgbClr val="FFFFFF"/>
                </a:solidFill>
              </a:rPr>
            </a:br>
            <a:r>
              <a:rPr lang="en" sz="1200">
                <a:solidFill>
                  <a:srgbClr val="FFFFFF"/>
                </a:solidFill>
              </a:rPr>
              <a:t>Some slides kindly provided by Fei-Fei Li, Andrej Karpathy, Justin Johnson</a:t>
            </a:r>
            <a:endParaRPr sz="1200">
              <a:solidFill>
                <a:srgbClr val="FFFFFF"/>
              </a:solidFill>
            </a:endParaRPr>
          </a:p>
        </p:txBody>
      </p:sp>
    </p:spTree>
  </p:cSld>
  <p:clrMap accent1="accent1" accent2="accent2" accent3="accent3" accent4="accent4" accent5="accent5" accent6="accent6" bg1="lt1" bg2="dk2" tx1="dk1" tx2="lt2" folHlink="folHlink" hlink="hlink"/>
  <p:sldLayoutIdLst>
    <p:sldLayoutId id="2147483666" r:id="rId1"/>
    <p:sldLayoutId id="2147483667" r:id="rId2"/>
    <p:sldLayoutId id="2147483668" r:id="rId3"/>
    <p:sldLayoutId id="2147483669" r:id="rId4"/>
    <p:sldLayoutId id="2147483670" r:id="rId5"/>
    <p:sldLayoutId id="2147483671" r:id="rId6"/>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3.png"/><Relationship Id="rId4" Type="http://schemas.openxmlformats.org/officeDocument/2006/relationships/image" Target="../media/image1.png"/><Relationship Id="rId9" Type="http://schemas.openxmlformats.org/officeDocument/2006/relationships/image" Target="../media/image22.png"/><Relationship Id="rId5" Type="http://schemas.openxmlformats.org/officeDocument/2006/relationships/image" Target="../media/image18.png"/><Relationship Id="rId6" Type="http://schemas.openxmlformats.org/officeDocument/2006/relationships/image" Target="../media/image19.png"/><Relationship Id="rId7" Type="http://schemas.openxmlformats.org/officeDocument/2006/relationships/image" Target="../media/image21.png"/><Relationship Id="rId8" Type="http://schemas.openxmlformats.org/officeDocument/2006/relationships/image" Target="../media/image2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3.png"/><Relationship Id="rId4" Type="http://schemas.openxmlformats.org/officeDocument/2006/relationships/image" Target="../media/image1.png"/><Relationship Id="rId9" Type="http://schemas.openxmlformats.org/officeDocument/2006/relationships/image" Target="../media/image22.png"/><Relationship Id="rId5" Type="http://schemas.openxmlformats.org/officeDocument/2006/relationships/image" Target="../media/image18.png"/><Relationship Id="rId6" Type="http://schemas.openxmlformats.org/officeDocument/2006/relationships/image" Target="../media/image19.png"/><Relationship Id="rId7" Type="http://schemas.openxmlformats.org/officeDocument/2006/relationships/image" Target="../media/image21.png"/><Relationship Id="rId8" Type="http://schemas.openxmlformats.org/officeDocument/2006/relationships/image" Target="../media/image2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3.png"/><Relationship Id="rId4" Type="http://schemas.openxmlformats.org/officeDocument/2006/relationships/image" Target="../media/image1.png"/><Relationship Id="rId9" Type="http://schemas.openxmlformats.org/officeDocument/2006/relationships/image" Target="../media/image22.png"/><Relationship Id="rId5" Type="http://schemas.openxmlformats.org/officeDocument/2006/relationships/image" Target="../media/image18.png"/><Relationship Id="rId6" Type="http://schemas.openxmlformats.org/officeDocument/2006/relationships/image" Target="../media/image19.png"/><Relationship Id="rId7" Type="http://schemas.openxmlformats.org/officeDocument/2006/relationships/image" Target="../media/image21.png"/><Relationship Id="rId8" Type="http://schemas.openxmlformats.org/officeDocument/2006/relationships/image" Target="../media/image23.png"/></Relationships>
</file>

<file path=ppt/slides/_rels/slide13.xml.rels><?xml version="1.0" encoding="UTF-8" standalone="yes"?><Relationships xmlns="http://schemas.openxmlformats.org/package/2006/relationships"><Relationship Id="rId10" Type="http://schemas.openxmlformats.org/officeDocument/2006/relationships/image" Target="../media/image27.png"/><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3.png"/><Relationship Id="rId4" Type="http://schemas.openxmlformats.org/officeDocument/2006/relationships/image" Target="../media/image1.png"/><Relationship Id="rId9" Type="http://schemas.openxmlformats.org/officeDocument/2006/relationships/image" Target="../media/image22.png"/><Relationship Id="rId5" Type="http://schemas.openxmlformats.org/officeDocument/2006/relationships/image" Target="../media/image18.png"/><Relationship Id="rId6" Type="http://schemas.openxmlformats.org/officeDocument/2006/relationships/image" Target="../media/image19.png"/><Relationship Id="rId7" Type="http://schemas.openxmlformats.org/officeDocument/2006/relationships/image" Target="../media/image21.png"/><Relationship Id="rId8" Type="http://schemas.openxmlformats.org/officeDocument/2006/relationships/image" Target="../media/image2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2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22.png"/><Relationship Id="rId4" Type="http://schemas.openxmlformats.org/officeDocument/2006/relationships/image" Target="../media/image3.png"/><Relationship Id="rId5" Type="http://schemas.openxmlformats.org/officeDocument/2006/relationships/image" Target="../media/image1.png"/><Relationship Id="rId6" Type="http://schemas.openxmlformats.org/officeDocument/2006/relationships/image" Target="../media/image1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26.png"/><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29.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28.png"/><Relationship Id="rId4" Type="http://schemas.openxmlformats.org/officeDocument/2006/relationships/image" Target="../media/image24.png"/><Relationship Id="rId5" Type="http://schemas.openxmlformats.org/officeDocument/2006/relationships/image" Target="../media/image1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18.png"/><Relationship Id="rId6" Type="http://schemas.openxmlformats.org/officeDocument/2006/relationships/image" Target="../media/image19.png"/><Relationship Id="rId7"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5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4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4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4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3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3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3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3.png"/><Relationship Id="rId4" Type="http://schemas.openxmlformats.org/officeDocument/2006/relationships/image" Target="../media/image3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3.png"/><Relationship Id="rId4" Type="http://schemas.openxmlformats.org/officeDocument/2006/relationships/image" Target="../media/image36.png"/><Relationship Id="rId5" Type="http://schemas.openxmlformats.org/officeDocument/2006/relationships/image" Target="../media/image3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3.png"/><Relationship Id="rId4" Type="http://schemas.openxmlformats.org/officeDocument/2006/relationships/image" Target="../media/image36.png"/><Relationship Id="rId5" Type="http://schemas.openxmlformats.org/officeDocument/2006/relationships/image" Target="../media/image3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3.png"/><Relationship Id="rId4" Type="http://schemas.openxmlformats.org/officeDocument/2006/relationships/image" Target="../media/image30.png"/><Relationship Id="rId5" Type="http://schemas.openxmlformats.org/officeDocument/2006/relationships/image" Target="../media/image36.png"/><Relationship Id="rId6" Type="http://schemas.openxmlformats.org/officeDocument/2006/relationships/image" Target="../media/image3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3.png"/><Relationship Id="rId4" Type="http://schemas.openxmlformats.org/officeDocument/2006/relationships/image" Target="../media/image30.png"/><Relationship Id="rId5" Type="http://schemas.openxmlformats.org/officeDocument/2006/relationships/image" Target="../media/image32.png"/><Relationship Id="rId6" Type="http://schemas.openxmlformats.org/officeDocument/2006/relationships/image" Target="../media/image36.png"/><Relationship Id="rId7" Type="http://schemas.openxmlformats.org/officeDocument/2006/relationships/image" Target="../media/image3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3.png"/><Relationship Id="rId4" Type="http://schemas.openxmlformats.org/officeDocument/2006/relationships/image" Target="../media/image3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3.png"/><Relationship Id="rId4" Type="http://schemas.openxmlformats.org/officeDocument/2006/relationships/image" Target="../media/image3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3.png"/><Relationship Id="rId4" Type="http://schemas.openxmlformats.org/officeDocument/2006/relationships/image" Target="../media/image3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3.png"/><Relationship Id="rId4" Type="http://schemas.openxmlformats.org/officeDocument/2006/relationships/image" Target="../media/image3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3.png"/><Relationship Id="rId4" Type="http://schemas.openxmlformats.org/officeDocument/2006/relationships/image" Target="../media/image3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3.png"/><Relationship Id="rId4" Type="http://schemas.openxmlformats.org/officeDocument/2006/relationships/image" Target="../media/image3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3.png"/><Relationship Id="rId4" Type="http://schemas.openxmlformats.org/officeDocument/2006/relationships/image" Target="../media/image3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4.png"/><Relationship Id="rId4" Type="http://schemas.openxmlformats.org/officeDocument/2006/relationships/image" Target="../media/image6.png"/><Relationship Id="rId9" Type="http://schemas.openxmlformats.org/officeDocument/2006/relationships/image" Target="../media/image17.png"/><Relationship Id="rId5" Type="http://schemas.openxmlformats.org/officeDocument/2006/relationships/image" Target="../media/image20.png"/><Relationship Id="rId6" Type="http://schemas.openxmlformats.org/officeDocument/2006/relationships/image" Target="../media/image10.png"/><Relationship Id="rId7" Type="http://schemas.openxmlformats.org/officeDocument/2006/relationships/image" Target="../media/image4.png"/><Relationship Id="rId8" Type="http://schemas.openxmlformats.org/officeDocument/2006/relationships/image" Target="../media/image1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44.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32.png"/><Relationship Id="rId4" Type="http://schemas.openxmlformats.org/officeDocument/2006/relationships/image" Target="../media/image2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32.png"/><Relationship Id="rId4" Type="http://schemas.openxmlformats.org/officeDocument/2006/relationships/image" Target="../media/image22.png"/><Relationship Id="rId5" Type="http://schemas.openxmlformats.org/officeDocument/2006/relationships/image" Target="../media/image3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 Id="rId3" Type="http://schemas.openxmlformats.org/officeDocument/2006/relationships/image" Target="../media/image43.png"/><Relationship Id="rId4" Type="http://schemas.openxmlformats.org/officeDocument/2006/relationships/hyperlink" Target="http://vision.stanford.edu/teaching/cs231n/linear-classify-demo/"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4.xml"/><Relationship Id="rId3" Type="http://schemas.openxmlformats.org/officeDocument/2006/relationships/image" Target="../media/image41.png"/><Relationship Id="rId4" Type="http://schemas.openxmlformats.org/officeDocument/2006/relationships/image" Target="../media/image42.png"/><Relationship Id="rId5" Type="http://schemas.openxmlformats.org/officeDocument/2006/relationships/image" Target="../media/image34.png"/><Relationship Id="rId6" Type="http://schemas.openxmlformats.org/officeDocument/2006/relationships/image" Target="../media/image38.png"/><Relationship Id="rId7" Type="http://schemas.openxmlformats.org/officeDocument/2006/relationships/image" Target="../media/image4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6.xml"/><Relationship Id="rId3" Type="http://schemas.openxmlformats.org/officeDocument/2006/relationships/image" Target="../media/image46.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7.xml"/><Relationship Id="rId3" Type="http://schemas.openxmlformats.org/officeDocument/2006/relationships/image" Target="../media/image52.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8.xml"/><Relationship Id="rId3" Type="http://schemas.openxmlformats.org/officeDocument/2006/relationships/image" Target="../media/image54.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9.xml"/><Relationship Id="rId3" Type="http://schemas.openxmlformats.org/officeDocument/2006/relationships/image" Target="../media/image54.png"/><Relationship Id="rId4" Type="http://schemas.openxmlformats.org/officeDocument/2006/relationships/image" Target="../media/image4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6.png"/><Relationship Id="rId4" Type="http://schemas.openxmlformats.org/officeDocument/2006/relationships/image" Target="../media/image7.png"/><Relationship Id="rId5" Type="http://schemas.openxmlformats.org/officeDocument/2006/relationships/image" Target="../media/image13.png"/><Relationship Id="rId6" Type="http://schemas.openxmlformats.org/officeDocument/2006/relationships/image" Target="../media/image2.png"/><Relationship Id="rId7" Type="http://schemas.openxmlformats.org/officeDocument/2006/relationships/image" Target="../media/image8.png"/><Relationship Id="rId8" Type="http://schemas.openxmlformats.org/officeDocument/2006/relationships/image" Target="../media/image5.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0.xml"/><Relationship Id="rId3" Type="http://schemas.openxmlformats.org/officeDocument/2006/relationships/image" Target="../media/image51.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3.xml"/><Relationship Id="rId3" Type="http://schemas.openxmlformats.org/officeDocument/2006/relationships/image" Target="../media/image51.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5.xml"/><Relationship Id="rId3" Type="http://schemas.openxmlformats.org/officeDocument/2006/relationships/image" Target="../media/image51.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7.xml"/><Relationship Id="rId3" Type="http://schemas.openxmlformats.org/officeDocument/2006/relationships/image" Target="../media/image51.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8.xml"/><Relationship Id="rId3" Type="http://schemas.openxmlformats.org/officeDocument/2006/relationships/image" Target="../media/image51.png"/><Relationship Id="rId4" Type="http://schemas.openxmlformats.org/officeDocument/2006/relationships/image" Target="../media/image50.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9.xml"/><Relationship Id="rId3" Type="http://schemas.openxmlformats.org/officeDocument/2006/relationships/image" Target="../media/image51.png"/><Relationship Id="rId4" Type="http://schemas.openxmlformats.org/officeDocument/2006/relationships/image" Target="../media/image5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3.png"/><Relationship Id="rId4" Type="http://schemas.openxmlformats.org/officeDocument/2006/relationships/image" Target="../media/image15.png"/><Relationship Id="rId5" Type="http://schemas.openxmlformats.org/officeDocument/2006/relationships/image" Target="../media/image9.png"/><Relationship Id="rId6"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16.png"/><Relationship Id="rId6" Type="http://schemas.openxmlformats.org/officeDocument/2006/relationships/image" Target="../media/image1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18.png"/><Relationship Id="rId6" Type="http://schemas.openxmlformats.org/officeDocument/2006/relationships/image" Target="../media/image1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3.png"/><Relationship Id="rId4" Type="http://schemas.openxmlformats.org/officeDocument/2006/relationships/image" Target="../media/image1.png"/><Relationship Id="rId9" Type="http://schemas.openxmlformats.org/officeDocument/2006/relationships/image" Target="../media/image22.png"/><Relationship Id="rId5" Type="http://schemas.openxmlformats.org/officeDocument/2006/relationships/image" Target="../media/image18.png"/><Relationship Id="rId6" Type="http://schemas.openxmlformats.org/officeDocument/2006/relationships/image" Target="../media/image19.png"/><Relationship Id="rId7" Type="http://schemas.openxmlformats.org/officeDocument/2006/relationships/image" Target="../media/image21.png"/><Relationship Id="rId8"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28"/>
          <p:cNvSpPr txBox="1"/>
          <p:nvPr>
            <p:ph idx="12" type="sldNum"/>
          </p:nvPr>
        </p:nvSpPr>
        <p:spPr>
          <a:xfrm>
            <a:off x="6427089" y="466785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21" name="Google Shape;121;p28"/>
          <p:cNvSpPr txBox="1"/>
          <p:nvPr/>
        </p:nvSpPr>
        <p:spPr>
          <a:xfrm>
            <a:off x="170825" y="877700"/>
            <a:ext cx="8872800" cy="1734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latin typeface="Helvetica Neue"/>
                <a:ea typeface="Helvetica Neue"/>
                <a:cs typeface="Helvetica Neue"/>
                <a:sym typeface="Helvetica Neue"/>
              </a:rPr>
              <a:t>Lecture 3:</a:t>
            </a:r>
            <a:endParaRPr sz="4800">
              <a:latin typeface="Helvetica Neue"/>
              <a:ea typeface="Helvetica Neue"/>
              <a:cs typeface="Helvetica Neue"/>
              <a:sym typeface="Helvetica Neue"/>
            </a:endParaRPr>
          </a:p>
          <a:p>
            <a:pPr indent="0" lvl="0" marL="0" rtl="0" algn="ctr">
              <a:spcBef>
                <a:spcPts val="0"/>
              </a:spcBef>
              <a:spcAft>
                <a:spcPts val="0"/>
              </a:spcAft>
              <a:buNone/>
            </a:pPr>
            <a:r>
              <a:rPr lang="en" sz="4800">
                <a:latin typeface="Helvetica Neue"/>
                <a:ea typeface="Helvetica Neue"/>
                <a:cs typeface="Helvetica Neue"/>
                <a:sym typeface="Helvetica Neue"/>
              </a:rPr>
              <a:t>Loss functions and Optimization</a:t>
            </a:r>
            <a:endParaRPr sz="4800">
              <a:latin typeface="Helvetica Neue"/>
              <a:ea typeface="Helvetica Neue"/>
              <a:cs typeface="Helvetica Neue"/>
              <a:sym typeface="Helvetica Neue"/>
            </a:endParaRPr>
          </a:p>
          <a:p>
            <a:pPr indent="0" lvl="0" marL="0" rtl="0" algn="ctr">
              <a:spcBef>
                <a:spcPts val="0"/>
              </a:spcBef>
              <a:spcAft>
                <a:spcPts val="0"/>
              </a:spcAft>
              <a:buNone/>
            </a:pPr>
            <a:r>
              <a:t/>
            </a:r>
            <a:endParaRPr sz="4800">
              <a:latin typeface="Helvetica Neue"/>
              <a:ea typeface="Helvetica Neue"/>
              <a:cs typeface="Helvetica Neue"/>
              <a:sym typeface="Helvetica Neue"/>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cxnSp>
        <p:nvCxnSpPr>
          <p:cNvPr id="262" name="Google Shape;262;p37"/>
          <p:cNvCxnSpPr/>
          <p:nvPr/>
        </p:nvCxnSpPr>
        <p:spPr>
          <a:xfrm>
            <a:off x="98375" y="4073775"/>
            <a:ext cx="5394000" cy="0"/>
          </a:xfrm>
          <a:prstGeom prst="straightConnector1">
            <a:avLst/>
          </a:prstGeom>
          <a:noFill/>
          <a:ln cap="flat" cmpd="sng" w="9525">
            <a:solidFill>
              <a:srgbClr val="000000"/>
            </a:solidFill>
            <a:prstDash val="solid"/>
            <a:round/>
            <a:headEnd len="med" w="med" type="none"/>
            <a:tailEnd len="med" w="med" type="none"/>
          </a:ln>
        </p:spPr>
      </p:cxnSp>
      <p:sp>
        <p:nvSpPr>
          <p:cNvPr id="263" name="Google Shape;263;p37"/>
          <p:cNvSpPr txBox="1"/>
          <p:nvPr>
            <p:ph idx="12" type="sldNum"/>
          </p:nvPr>
        </p:nvSpPr>
        <p:spPr>
          <a:xfrm>
            <a:off x="6427089" y="466785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64" name="Google Shape;264;p37"/>
          <p:cNvPicPr preferRelativeResize="0"/>
          <p:nvPr/>
        </p:nvPicPr>
        <p:blipFill>
          <a:blip r:embed="rId3">
            <a:alphaModFix/>
          </a:blip>
          <a:stretch>
            <a:fillRect/>
          </a:stretch>
        </p:blipFill>
        <p:spPr>
          <a:xfrm>
            <a:off x="1405003" y="1006538"/>
            <a:ext cx="1140231" cy="1258556"/>
          </a:xfrm>
          <a:prstGeom prst="rect">
            <a:avLst/>
          </a:prstGeom>
          <a:noFill/>
          <a:ln>
            <a:noFill/>
          </a:ln>
        </p:spPr>
      </p:pic>
      <p:pic>
        <p:nvPicPr>
          <p:cNvPr id="265" name="Google Shape;265;p37"/>
          <p:cNvPicPr preferRelativeResize="0"/>
          <p:nvPr/>
        </p:nvPicPr>
        <p:blipFill>
          <a:blip r:embed="rId4">
            <a:alphaModFix/>
          </a:blip>
          <a:stretch>
            <a:fillRect/>
          </a:stretch>
        </p:blipFill>
        <p:spPr>
          <a:xfrm>
            <a:off x="2670997" y="1006538"/>
            <a:ext cx="1258543" cy="1258543"/>
          </a:xfrm>
          <a:prstGeom prst="rect">
            <a:avLst/>
          </a:prstGeom>
          <a:noFill/>
          <a:ln>
            <a:noFill/>
          </a:ln>
        </p:spPr>
      </p:pic>
      <p:pic>
        <p:nvPicPr>
          <p:cNvPr id="266" name="Google Shape;266;p37"/>
          <p:cNvPicPr preferRelativeResize="0"/>
          <p:nvPr/>
        </p:nvPicPr>
        <p:blipFill>
          <a:blip r:embed="rId5">
            <a:alphaModFix/>
          </a:blip>
          <a:stretch>
            <a:fillRect/>
          </a:stretch>
        </p:blipFill>
        <p:spPr>
          <a:xfrm>
            <a:off x="4049441" y="1006559"/>
            <a:ext cx="1211051" cy="1211051"/>
          </a:xfrm>
          <a:prstGeom prst="rect">
            <a:avLst/>
          </a:prstGeom>
          <a:noFill/>
          <a:ln>
            <a:noFill/>
          </a:ln>
        </p:spPr>
      </p:pic>
      <p:sp>
        <p:nvSpPr>
          <p:cNvPr id="267" name="Google Shape;267;p37"/>
          <p:cNvSpPr txBox="1"/>
          <p:nvPr/>
        </p:nvSpPr>
        <p:spPr>
          <a:xfrm>
            <a:off x="272825" y="124025"/>
            <a:ext cx="7473900" cy="3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t>Suppose: 3 training examples, 3 classes.</a:t>
            </a:r>
            <a:endParaRPr sz="1800"/>
          </a:p>
          <a:p>
            <a:pPr indent="0" lvl="0" marL="0" rtl="0" algn="l">
              <a:spcBef>
                <a:spcPts val="0"/>
              </a:spcBef>
              <a:spcAft>
                <a:spcPts val="0"/>
              </a:spcAft>
              <a:buNone/>
            </a:pPr>
            <a:r>
              <a:rPr lang="en" sz="1800"/>
              <a:t>With some W the scores                           are:</a:t>
            </a:r>
            <a:endParaRPr sz="1800"/>
          </a:p>
        </p:txBody>
      </p:sp>
      <p:sp>
        <p:nvSpPr>
          <p:cNvPr id="268" name="Google Shape;268;p37"/>
          <p:cNvSpPr txBox="1"/>
          <p:nvPr/>
        </p:nvSpPr>
        <p:spPr>
          <a:xfrm>
            <a:off x="125125" y="2419525"/>
            <a:ext cx="1314600" cy="2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cat</a:t>
            </a:r>
            <a:endParaRPr sz="2400"/>
          </a:p>
        </p:txBody>
      </p:sp>
      <p:sp>
        <p:nvSpPr>
          <p:cNvPr id="269" name="Google Shape;269;p37"/>
          <p:cNvSpPr txBox="1"/>
          <p:nvPr/>
        </p:nvSpPr>
        <p:spPr>
          <a:xfrm>
            <a:off x="125125" y="3576550"/>
            <a:ext cx="1314600" cy="2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frog</a:t>
            </a:r>
            <a:endParaRPr sz="2400"/>
          </a:p>
        </p:txBody>
      </p:sp>
      <p:sp>
        <p:nvSpPr>
          <p:cNvPr id="270" name="Google Shape;270;p37"/>
          <p:cNvSpPr txBox="1"/>
          <p:nvPr/>
        </p:nvSpPr>
        <p:spPr>
          <a:xfrm>
            <a:off x="125125" y="2999050"/>
            <a:ext cx="1314600" cy="2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car</a:t>
            </a:r>
            <a:endParaRPr sz="2400"/>
          </a:p>
        </p:txBody>
      </p:sp>
      <p:sp>
        <p:nvSpPr>
          <p:cNvPr id="271" name="Google Shape;271;p37"/>
          <p:cNvSpPr txBox="1"/>
          <p:nvPr/>
        </p:nvSpPr>
        <p:spPr>
          <a:xfrm>
            <a:off x="1651725" y="2391125"/>
            <a:ext cx="1211100" cy="3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t>3.2</a:t>
            </a:r>
            <a:endParaRPr b="1" sz="3000"/>
          </a:p>
        </p:txBody>
      </p:sp>
      <p:sp>
        <p:nvSpPr>
          <p:cNvPr id="272" name="Google Shape;272;p37"/>
          <p:cNvSpPr txBox="1"/>
          <p:nvPr/>
        </p:nvSpPr>
        <p:spPr>
          <a:xfrm>
            <a:off x="1651725" y="2924525"/>
            <a:ext cx="1211100" cy="3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t>5.1</a:t>
            </a:r>
            <a:endParaRPr sz="3000"/>
          </a:p>
        </p:txBody>
      </p:sp>
      <p:sp>
        <p:nvSpPr>
          <p:cNvPr id="273" name="Google Shape;273;p37"/>
          <p:cNvSpPr txBox="1"/>
          <p:nvPr/>
        </p:nvSpPr>
        <p:spPr>
          <a:xfrm>
            <a:off x="1575525" y="3457925"/>
            <a:ext cx="1211100" cy="3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t>-1.7</a:t>
            </a:r>
            <a:endParaRPr sz="3000"/>
          </a:p>
        </p:txBody>
      </p:sp>
      <p:sp>
        <p:nvSpPr>
          <p:cNvPr id="274" name="Google Shape;274;p37"/>
          <p:cNvSpPr txBox="1"/>
          <p:nvPr/>
        </p:nvSpPr>
        <p:spPr>
          <a:xfrm>
            <a:off x="3099525" y="2924525"/>
            <a:ext cx="1211100" cy="3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t>4.9</a:t>
            </a:r>
            <a:endParaRPr b="1" sz="3000"/>
          </a:p>
        </p:txBody>
      </p:sp>
      <p:sp>
        <p:nvSpPr>
          <p:cNvPr id="275" name="Google Shape;275;p37"/>
          <p:cNvSpPr txBox="1"/>
          <p:nvPr/>
        </p:nvSpPr>
        <p:spPr>
          <a:xfrm>
            <a:off x="3099525" y="2391125"/>
            <a:ext cx="1211100" cy="3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t>1.3</a:t>
            </a:r>
            <a:endParaRPr sz="3000"/>
          </a:p>
        </p:txBody>
      </p:sp>
      <p:sp>
        <p:nvSpPr>
          <p:cNvPr id="276" name="Google Shape;276;p37"/>
          <p:cNvSpPr txBox="1"/>
          <p:nvPr/>
        </p:nvSpPr>
        <p:spPr>
          <a:xfrm>
            <a:off x="3099525" y="3457925"/>
            <a:ext cx="1211100" cy="3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t>2.0</a:t>
            </a:r>
            <a:endParaRPr sz="3000"/>
          </a:p>
        </p:txBody>
      </p:sp>
      <p:sp>
        <p:nvSpPr>
          <p:cNvPr id="277" name="Google Shape;277;p37"/>
          <p:cNvSpPr txBox="1"/>
          <p:nvPr/>
        </p:nvSpPr>
        <p:spPr>
          <a:xfrm>
            <a:off x="4318725" y="3457925"/>
            <a:ext cx="1211100" cy="3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t>-3.1</a:t>
            </a:r>
            <a:endParaRPr b="1" sz="3000"/>
          </a:p>
        </p:txBody>
      </p:sp>
      <p:sp>
        <p:nvSpPr>
          <p:cNvPr id="278" name="Google Shape;278;p37"/>
          <p:cNvSpPr txBox="1"/>
          <p:nvPr/>
        </p:nvSpPr>
        <p:spPr>
          <a:xfrm>
            <a:off x="4471125" y="2924525"/>
            <a:ext cx="1211100" cy="3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t>2.5</a:t>
            </a:r>
            <a:endParaRPr sz="3000"/>
          </a:p>
        </p:txBody>
      </p:sp>
      <p:sp>
        <p:nvSpPr>
          <p:cNvPr id="279" name="Google Shape;279;p37"/>
          <p:cNvSpPr txBox="1"/>
          <p:nvPr/>
        </p:nvSpPr>
        <p:spPr>
          <a:xfrm>
            <a:off x="4471125" y="2391125"/>
            <a:ext cx="1211100" cy="3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t>2.2</a:t>
            </a:r>
            <a:endParaRPr sz="3000"/>
          </a:p>
        </p:txBody>
      </p:sp>
      <p:pic>
        <p:nvPicPr>
          <p:cNvPr id="280" name="Google Shape;280;p37"/>
          <p:cNvPicPr preferRelativeResize="0"/>
          <p:nvPr/>
        </p:nvPicPr>
        <p:blipFill>
          <a:blip r:embed="rId6">
            <a:alphaModFix/>
          </a:blip>
          <a:stretch>
            <a:fillRect/>
          </a:stretch>
        </p:blipFill>
        <p:spPr>
          <a:xfrm>
            <a:off x="2975800" y="479524"/>
            <a:ext cx="1449175" cy="306800"/>
          </a:xfrm>
          <a:prstGeom prst="rect">
            <a:avLst/>
          </a:prstGeom>
          <a:noFill/>
          <a:ln>
            <a:noFill/>
          </a:ln>
        </p:spPr>
      </p:pic>
      <p:cxnSp>
        <p:nvCxnSpPr>
          <p:cNvPr id="281" name="Google Shape;281;p37"/>
          <p:cNvCxnSpPr/>
          <p:nvPr/>
        </p:nvCxnSpPr>
        <p:spPr>
          <a:xfrm>
            <a:off x="5679900" y="124025"/>
            <a:ext cx="0" cy="4439700"/>
          </a:xfrm>
          <a:prstGeom prst="straightConnector1">
            <a:avLst/>
          </a:prstGeom>
          <a:noFill/>
          <a:ln cap="flat" cmpd="sng" w="19050">
            <a:solidFill>
              <a:srgbClr val="000000"/>
            </a:solidFill>
            <a:prstDash val="solid"/>
            <a:round/>
            <a:headEnd len="med" w="med" type="none"/>
            <a:tailEnd len="med" w="med" type="none"/>
          </a:ln>
        </p:spPr>
      </p:cxnSp>
      <p:sp>
        <p:nvSpPr>
          <p:cNvPr id="282" name="Google Shape;282;p37"/>
          <p:cNvSpPr txBox="1"/>
          <p:nvPr/>
        </p:nvSpPr>
        <p:spPr>
          <a:xfrm>
            <a:off x="5903050" y="174575"/>
            <a:ext cx="3222600" cy="47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t>Multiclass SVM loss:</a:t>
            </a:r>
            <a:endParaRPr b="1" sz="1800"/>
          </a:p>
        </p:txBody>
      </p:sp>
      <p:sp>
        <p:nvSpPr>
          <p:cNvPr id="283" name="Google Shape;283;p37"/>
          <p:cNvSpPr txBox="1"/>
          <p:nvPr/>
        </p:nvSpPr>
        <p:spPr>
          <a:xfrm>
            <a:off x="5921425" y="640150"/>
            <a:ext cx="3128100" cy="289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Given an example</a:t>
            </a:r>
            <a:endParaRPr/>
          </a:p>
          <a:p>
            <a:pPr indent="0" lvl="0" marL="0" rtl="0" algn="l">
              <a:spcBef>
                <a:spcPts val="0"/>
              </a:spcBef>
              <a:spcAft>
                <a:spcPts val="0"/>
              </a:spcAft>
              <a:buNone/>
            </a:pPr>
            <a:r>
              <a:rPr lang="en"/>
              <a:t>where        is the image and</a:t>
            </a:r>
            <a:endParaRPr/>
          </a:p>
          <a:p>
            <a:pPr indent="0" lvl="0" marL="0" rtl="0" algn="l">
              <a:spcBef>
                <a:spcPts val="0"/>
              </a:spcBef>
              <a:spcAft>
                <a:spcPts val="0"/>
              </a:spcAft>
              <a:buNone/>
            </a:pPr>
            <a:r>
              <a:rPr lang="en"/>
              <a:t>where       is the (integer) label,</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and using the shorthand for the scores vector:</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SVM loss has the form:</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284" name="Google Shape;284;p37"/>
          <p:cNvPicPr preferRelativeResize="0"/>
          <p:nvPr/>
        </p:nvPicPr>
        <p:blipFill>
          <a:blip r:embed="rId7">
            <a:alphaModFix/>
          </a:blip>
          <a:stretch>
            <a:fillRect/>
          </a:stretch>
        </p:blipFill>
        <p:spPr>
          <a:xfrm>
            <a:off x="7555395" y="699745"/>
            <a:ext cx="723585" cy="306800"/>
          </a:xfrm>
          <a:prstGeom prst="rect">
            <a:avLst/>
          </a:prstGeom>
          <a:noFill/>
          <a:ln>
            <a:noFill/>
          </a:ln>
        </p:spPr>
      </p:pic>
      <p:pic>
        <p:nvPicPr>
          <p:cNvPr id="285" name="Google Shape;285;p37"/>
          <p:cNvPicPr preferRelativeResize="0"/>
          <p:nvPr/>
        </p:nvPicPr>
        <p:blipFill rotWithShape="1">
          <a:blip r:embed="rId7">
            <a:alphaModFix/>
          </a:blip>
          <a:srcRect b="0" l="55307" r="11518" t="0"/>
          <a:stretch/>
        </p:blipFill>
        <p:spPr>
          <a:xfrm>
            <a:off x="6547025" y="1143125"/>
            <a:ext cx="240050" cy="306800"/>
          </a:xfrm>
          <a:prstGeom prst="rect">
            <a:avLst/>
          </a:prstGeom>
          <a:noFill/>
          <a:ln>
            <a:noFill/>
          </a:ln>
        </p:spPr>
      </p:pic>
      <p:pic>
        <p:nvPicPr>
          <p:cNvPr id="286" name="Google Shape;286;p37"/>
          <p:cNvPicPr preferRelativeResize="0"/>
          <p:nvPr/>
        </p:nvPicPr>
        <p:blipFill rotWithShape="1">
          <a:blip r:embed="rId7">
            <a:alphaModFix/>
          </a:blip>
          <a:srcRect b="0" l="15513" r="51310" t="0"/>
          <a:stretch/>
        </p:blipFill>
        <p:spPr>
          <a:xfrm>
            <a:off x="6583400" y="932175"/>
            <a:ext cx="240050" cy="306800"/>
          </a:xfrm>
          <a:prstGeom prst="rect">
            <a:avLst/>
          </a:prstGeom>
          <a:noFill/>
          <a:ln>
            <a:noFill/>
          </a:ln>
        </p:spPr>
      </p:pic>
      <p:pic>
        <p:nvPicPr>
          <p:cNvPr id="287" name="Google Shape;287;p37"/>
          <p:cNvPicPr preferRelativeResize="0"/>
          <p:nvPr/>
        </p:nvPicPr>
        <p:blipFill>
          <a:blip r:embed="rId8">
            <a:alphaModFix/>
          </a:blip>
          <a:stretch>
            <a:fillRect/>
          </a:stretch>
        </p:blipFill>
        <p:spPr>
          <a:xfrm>
            <a:off x="7179800" y="1782300"/>
            <a:ext cx="1099175" cy="229393"/>
          </a:xfrm>
          <a:prstGeom prst="rect">
            <a:avLst/>
          </a:prstGeom>
          <a:noFill/>
          <a:ln>
            <a:noFill/>
          </a:ln>
        </p:spPr>
      </p:pic>
      <p:pic>
        <p:nvPicPr>
          <p:cNvPr id="288" name="Google Shape;288;p37"/>
          <p:cNvPicPr preferRelativeResize="0"/>
          <p:nvPr/>
        </p:nvPicPr>
        <p:blipFill>
          <a:blip r:embed="rId9">
            <a:alphaModFix/>
          </a:blip>
          <a:stretch>
            <a:fillRect/>
          </a:stretch>
        </p:blipFill>
        <p:spPr>
          <a:xfrm>
            <a:off x="5748018" y="2746565"/>
            <a:ext cx="3316057" cy="355500"/>
          </a:xfrm>
          <a:prstGeom prst="rect">
            <a:avLst/>
          </a:prstGeom>
          <a:noFill/>
          <a:ln cap="flat" cmpd="sng" w="19050">
            <a:solidFill>
              <a:srgbClr val="0000FF"/>
            </a:solidFill>
            <a:prstDash val="solid"/>
            <a:round/>
            <a:headEnd len="sm" w="sm" type="none"/>
            <a:tailEnd len="sm" w="sm" type="none"/>
          </a:ln>
        </p:spPr>
      </p:pic>
      <p:sp>
        <p:nvSpPr>
          <p:cNvPr id="289" name="Google Shape;289;p37"/>
          <p:cNvSpPr txBox="1"/>
          <p:nvPr/>
        </p:nvSpPr>
        <p:spPr>
          <a:xfrm>
            <a:off x="5812300" y="3099275"/>
            <a:ext cx="3128100" cy="108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0000FF"/>
                </a:solidFill>
              </a:rPr>
              <a:t>= max(0, 5.1 - 3.2 + 1) </a:t>
            </a:r>
            <a:endParaRPr sz="1800">
              <a:solidFill>
                <a:srgbClr val="0000FF"/>
              </a:solidFill>
            </a:endParaRPr>
          </a:p>
          <a:p>
            <a:pPr indent="0" lvl="0" marL="0" rtl="0" algn="l">
              <a:spcBef>
                <a:spcPts val="0"/>
              </a:spcBef>
              <a:spcAft>
                <a:spcPts val="0"/>
              </a:spcAft>
              <a:buNone/>
            </a:pPr>
            <a:r>
              <a:rPr lang="en" sz="1800">
                <a:solidFill>
                  <a:srgbClr val="0000FF"/>
                </a:solidFill>
              </a:rPr>
              <a:t>   +max(0, -1.7 - 3.2 + 1)</a:t>
            </a:r>
            <a:endParaRPr sz="1800">
              <a:solidFill>
                <a:srgbClr val="0000FF"/>
              </a:solidFill>
            </a:endParaRPr>
          </a:p>
          <a:p>
            <a:pPr indent="0" lvl="0" marL="0" rtl="0" algn="l">
              <a:spcBef>
                <a:spcPts val="0"/>
              </a:spcBef>
              <a:spcAft>
                <a:spcPts val="0"/>
              </a:spcAft>
              <a:buNone/>
            </a:pPr>
            <a:r>
              <a:rPr lang="en" sz="1800">
                <a:solidFill>
                  <a:srgbClr val="0000FF"/>
                </a:solidFill>
              </a:rPr>
              <a:t>= max(0, 2.9) + max(0, -3.9)</a:t>
            </a:r>
            <a:endParaRPr sz="1800">
              <a:solidFill>
                <a:srgbClr val="0000FF"/>
              </a:solidFill>
            </a:endParaRPr>
          </a:p>
          <a:p>
            <a:pPr indent="0" lvl="0" marL="0" rtl="0" algn="l">
              <a:spcBef>
                <a:spcPts val="0"/>
              </a:spcBef>
              <a:spcAft>
                <a:spcPts val="0"/>
              </a:spcAft>
              <a:buNone/>
            </a:pPr>
            <a:r>
              <a:rPr lang="en" sz="1800">
                <a:solidFill>
                  <a:srgbClr val="0000FF"/>
                </a:solidFill>
              </a:rPr>
              <a:t>= 2.9 + 0</a:t>
            </a:r>
            <a:endParaRPr sz="1800">
              <a:solidFill>
                <a:srgbClr val="0000FF"/>
              </a:solidFill>
            </a:endParaRPr>
          </a:p>
          <a:p>
            <a:pPr indent="0" lvl="0" marL="0" rtl="0" algn="l">
              <a:spcBef>
                <a:spcPts val="0"/>
              </a:spcBef>
              <a:spcAft>
                <a:spcPts val="0"/>
              </a:spcAft>
              <a:buNone/>
            </a:pPr>
            <a:r>
              <a:rPr lang="en" sz="1800">
                <a:solidFill>
                  <a:srgbClr val="0000FF"/>
                </a:solidFill>
              </a:rPr>
              <a:t>= 2.9</a:t>
            </a:r>
            <a:endParaRPr sz="1800">
              <a:solidFill>
                <a:srgbClr val="0000FF"/>
              </a:solidFill>
            </a:endParaRPr>
          </a:p>
        </p:txBody>
      </p:sp>
      <p:sp>
        <p:nvSpPr>
          <p:cNvPr id="290" name="Google Shape;290;p37"/>
          <p:cNvSpPr/>
          <p:nvPr/>
        </p:nvSpPr>
        <p:spPr>
          <a:xfrm>
            <a:off x="1465625" y="2400575"/>
            <a:ext cx="1155900" cy="2116800"/>
          </a:xfrm>
          <a:prstGeom prst="rect">
            <a:avLst/>
          </a:prstGeom>
          <a:noFill/>
          <a:ln cap="flat" cmpd="sng" w="1905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37"/>
          <p:cNvSpPr txBox="1"/>
          <p:nvPr/>
        </p:nvSpPr>
        <p:spPr>
          <a:xfrm>
            <a:off x="1705673" y="3964582"/>
            <a:ext cx="8730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0000FF"/>
                </a:solidFill>
              </a:rPr>
              <a:t>2.9</a:t>
            </a:r>
            <a:endParaRPr sz="3000">
              <a:solidFill>
                <a:srgbClr val="0000FF"/>
              </a:solidFill>
            </a:endParaRPr>
          </a:p>
        </p:txBody>
      </p:sp>
      <p:sp>
        <p:nvSpPr>
          <p:cNvPr id="292" name="Google Shape;292;p37"/>
          <p:cNvSpPr txBox="1"/>
          <p:nvPr/>
        </p:nvSpPr>
        <p:spPr>
          <a:xfrm>
            <a:off x="98375" y="4048425"/>
            <a:ext cx="1258500" cy="3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0000FF"/>
                </a:solidFill>
              </a:rPr>
              <a:t>Losses:</a:t>
            </a:r>
            <a:endParaRPr sz="2400">
              <a:solidFill>
                <a:srgbClr val="0000FF"/>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cxnSp>
        <p:nvCxnSpPr>
          <p:cNvPr id="297" name="Google Shape;297;p38"/>
          <p:cNvCxnSpPr/>
          <p:nvPr/>
        </p:nvCxnSpPr>
        <p:spPr>
          <a:xfrm>
            <a:off x="98375" y="4073775"/>
            <a:ext cx="5394000" cy="0"/>
          </a:xfrm>
          <a:prstGeom prst="straightConnector1">
            <a:avLst/>
          </a:prstGeom>
          <a:noFill/>
          <a:ln cap="flat" cmpd="sng" w="9525">
            <a:solidFill>
              <a:srgbClr val="000000"/>
            </a:solidFill>
            <a:prstDash val="solid"/>
            <a:round/>
            <a:headEnd len="med" w="med" type="none"/>
            <a:tailEnd len="med" w="med" type="none"/>
          </a:ln>
        </p:spPr>
      </p:cxnSp>
      <p:sp>
        <p:nvSpPr>
          <p:cNvPr id="298" name="Google Shape;298;p38"/>
          <p:cNvSpPr txBox="1"/>
          <p:nvPr>
            <p:ph idx="12" type="sldNum"/>
          </p:nvPr>
        </p:nvSpPr>
        <p:spPr>
          <a:xfrm>
            <a:off x="6427089" y="466785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99" name="Google Shape;299;p38"/>
          <p:cNvPicPr preferRelativeResize="0"/>
          <p:nvPr/>
        </p:nvPicPr>
        <p:blipFill>
          <a:blip r:embed="rId3">
            <a:alphaModFix/>
          </a:blip>
          <a:stretch>
            <a:fillRect/>
          </a:stretch>
        </p:blipFill>
        <p:spPr>
          <a:xfrm>
            <a:off x="1405003" y="1006538"/>
            <a:ext cx="1140231" cy="1258556"/>
          </a:xfrm>
          <a:prstGeom prst="rect">
            <a:avLst/>
          </a:prstGeom>
          <a:noFill/>
          <a:ln>
            <a:noFill/>
          </a:ln>
        </p:spPr>
      </p:pic>
      <p:pic>
        <p:nvPicPr>
          <p:cNvPr id="300" name="Google Shape;300;p38"/>
          <p:cNvPicPr preferRelativeResize="0"/>
          <p:nvPr/>
        </p:nvPicPr>
        <p:blipFill>
          <a:blip r:embed="rId4">
            <a:alphaModFix/>
          </a:blip>
          <a:stretch>
            <a:fillRect/>
          </a:stretch>
        </p:blipFill>
        <p:spPr>
          <a:xfrm>
            <a:off x="2670997" y="1006538"/>
            <a:ext cx="1258543" cy="1258543"/>
          </a:xfrm>
          <a:prstGeom prst="rect">
            <a:avLst/>
          </a:prstGeom>
          <a:noFill/>
          <a:ln>
            <a:noFill/>
          </a:ln>
        </p:spPr>
      </p:pic>
      <p:pic>
        <p:nvPicPr>
          <p:cNvPr id="301" name="Google Shape;301;p38"/>
          <p:cNvPicPr preferRelativeResize="0"/>
          <p:nvPr/>
        </p:nvPicPr>
        <p:blipFill>
          <a:blip r:embed="rId5">
            <a:alphaModFix/>
          </a:blip>
          <a:stretch>
            <a:fillRect/>
          </a:stretch>
        </p:blipFill>
        <p:spPr>
          <a:xfrm>
            <a:off x="4049441" y="1006559"/>
            <a:ext cx="1211051" cy="1211051"/>
          </a:xfrm>
          <a:prstGeom prst="rect">
            <a:avLst/>
          </a:prstGeom>
          <a:noFill/>
          <a:ln>
            <a:noFill/>
          </a:ln>
        </p:spPr>
      </p:pic>
      <p:sp>
        <p:nvSpPr>
          <p:cNvPr id="302" name="Google Shape;302;p38"/>
          <p:cNvSpPr txBox="1"/>
          <p:nvPr/>
        </p:nvSpPr>
        <p:spPr>
          <a:xfrm>
            <a:off x="272825" y="124025"/>
            <a:ext cx="7473900" cy="3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t>Suppose: 3 training examples, 3 classes.</a:t>
            </a:r>
            <a:endParaRPr sz="1800"/>
          </a:p>
          <a:p>
            <a:pPr indent="0" lvl="0" marL="0" rtl="0" algn="l">
              <a:spcBef>
                <a:spcPts val="0"/>
              </a:spcBef>
              <a:spcAft>
                <a:spcPts val="0"/>
              </a:spcAft>
              <a:buNone/>
            </a:pPr>
            <a:r>
              <a:rPr lang="en" sz="1800"/>
              <a:t>With some W the scores                           are:</a:t>
            </a:r>
            <a:endParaRPr sz="1800"/>
          </a:p>
        </p:txBody>
      </p:sp>
      <p:sp>
        <p:nvSpPr>
          <p:cNvPr id="303" name="Google Shape;303;p38"/>
          <p:cNvSpPr txBox="1"/>
          <p:nvPr/>
        </p:nvSpPr>
        <p:spPr>
          <a:xfrm>
            <a:off x="125125" y="2419525"/>
            <a:ext cx="1314600" cy="2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cat</a:t>
            </a:r>
            <a:endParaRPr sz="2400"/>
          </a:p>
        </p:txBody>
      </p:sp>
      <p:sp>
        <p:nvSpPr>
          <p:cNvPr id="304" name="Google Shape;304;p38"/>
          <p:cNvSpPr txBox="1"/>
          <p:nvPr/>
        </p:nvSpPr>
        <p:spPr>
          <a:xfrm>
            <a:off x="125125" y="3576550"/>
            <a:ext cx="1314600" cy="2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frog</a:t>
            </a:r>
            <a:endParaRPr sz="2400"/>
          </a:p>
        </p:txBody>
      </p:sp>
      <p:sp>
        <p:nvSpPr>
          <p:cNvPr id="305" name="Google Shape;305;p38"/>
          <p:cNvSpPr txBox="1"/>
          <p:nvPr/>
        </p:nvSpPr>
        <p:spPr>
          <a:xfrm>
            <a:off x="125125" y="2999050"/>
            <a:ext cx="1314600" cy="2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car</a:t>
            </a:r>
            <a:endParaRPr sz="2400"/>
          </a:p>
        </p:txBody>
      </p:sp>
      <p:sp>
        <p:nvSpPr>
          <p:cNvPr id="306" name="Google Shape;306;p38"/>
          <p:cNvSpPr txBox="1"/>
          <p:nvPr/>
        </p:nvSpPr>
        <p:spPr>
          <a:xfrm>
            <a:off x="1651725" y="2391125"/>
            <a:ext cx="1211100" cy="3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t>3.2</a:t>
            </a:r>
            <a:endParaRPr b="1" sz="3000"/>
          </a:p>
        </p:txBody>
      </p:sp>
      <p:sp>
        <p:nvSpPr>
          <p:cNvPr id="307" name="Google Shape;307;p38"/>
          <p:cNvSpPr txBox="1"/>
          <p:nvPr/>
        </p:nvSpPr>
        <p:spPr>
          <a:xfrm>
            <a:off x="1651725" y="2924525"/>
            <a:ext cx="1211100" cy="3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t>5.1</a:t>
            </a:r>
            <a:endParaRPr sz="3000"/>
          </a:p>
        </p:txBody>
      </p:sp>
      <p:sp>
        <p:nvSpPr>
          <p:cNvPr id="308" name="Google Shape;308;p38"/>
          <p:cNvSpPr txBox="1"/>
          <p:nvPr/>
        </p:nvSpPr>
        <p:spPr>
          <a:xfrm>
            <a:off x="1575525" y="3457925"/>
            <a:ext cx="1211100" cy="3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t>-1.7</a:t>
            </a:r>
            <a:endParaRPr sz="3000"/>
          </a:p>
        </p:txBody>
      </p:sp>
      <p:sp>
        <p:nvSpPr>
          <p:cNvPr id="309" name="Google Shape;309;p38"/>
          <p:cNvSpPr txBox="1"/>
          <p:nvPr/>
        </p:nvSpPr>
        <p:spPr>
          <a:xfrm>
            <a:off x="3099525" y="2924525"/>
            <a:ext cx="1211100" cy="3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t>4.9</a:t>
            </a:r>
            <a:endParaRPr b="1" sz="3000"/>
          </a:p>
        </p:txBody>
      </p:sp>
      <p:sp>
        <p:nvSpPr>
          <p:cNvPr id="310" name="Google Shape;310;p38"/>
          <p:cNvSpPr txBox="1"/>
          <p:nvPr/>
        </p:nvSpPr>
        <p:spPr>
          <a:xfrm>
            <a:off x="3099525" y="2391125"/>
            <a:ext cx="1211100" cy="3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t>1.3</a:t>
            </a:r>
            <a:endParaRPr sz="3000"/>
          </a:p>
        </p:txBody>
      </p:sp>
      <p:sp>
        <p:nvSpPr>
          <p:cNvPr id="311" name="Google Shape;311;p38"/>
          <p:cNvSpPr txBox="1"/>
          <p:nvPr/>
        </p:nvSpPr>
        <p:spPr>
          <a:xfrm>
            <a:off x="3099525" y="3457925"/>
            <a:ext cx="1211100" cy="3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t>2.0</a:t>
            </a:r>
            <a:endParaRPr sz="3000"/>
          </a:p>
        </p:txBody>
      </p:sp>
      <p:sp>
        <p:nvSpPr>
          <p:cNvPr id="312" name="Google Shape;312;p38"/>
          <p:cNvSpPr txBox="1"/>
          <p:nvPr/>
        </p:nvSpPr>
        <p:spPr>
          <a:xfrm>
            <a:off x="4318725" y="3457925"/>
            <a:ext cx="1211100" cy="3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t>-3.1</a:t>
            </a:r>
            <a:endParaRPr b="1" sz="3000"/>
          </a:p>
        </p:txBody>
      </p:sp>
      <p:sp>
        <p:nvSpPr>
          <p:cNvPr id="313" name="Google Shape;313;p38"/>
          <p:cNvSpPr txBox="1"/>
          <p:nvPr/>
        </p:nvSpPr>
        <p:spPr>
          <a:xfrm>
            <a:off x="4471125" y="2924525"/>
            <a:ext cx="1211100" cy="3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t>2.5</a:t>
            </a:r>
            <a:endParaRPr sz="3000"/>
          </a:p>
        </p:txBody>
      </p:sp>
      <p:sp>
        <p:nvSpPr>
          <p:cNvPr id="314" name="Google Shape;314;p38"/>
          <p:cNvSpPr txBox="1"/>
          <p:nvPr/>
        </p:nvSpPr>
        <p:spPr>
          <a:xfrm>
            <a:off x="4471125" y="2391125"/>
            <a:ext cx="1211100" cy="3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t>2.2</a:t>
            </a:r>
            <a:endParaRPr sz="3000"/>
          </a:p>
        </p:txBody>
      </p:sp>
      <p:pic>
        <p:nvPicPr>
          <p:cNvPr id="315" name="Google Shape;315;p38"/>
          <p:cNvPicPr preferRelativeResize="0"/>
          <p:nvPr/>
        </p:nvPicPr>
        <p:blipFill>
          <a:blip r:embed="rId6">
            <a:alphaModFix/>
          </a:blip>
          <a:stretch>
            <a:fillRect/>
          </a:stretch>
        </p:blipFill>
        <p:spPr>
          <a:xfrm>
            <a:off x="2975800" y="479524"/>
            <a:ext cx="1449175" cy="306800"/>
          </a:xfrm>
          <a:prstGeom prst="rect">
            <a:avLst/>
          </a:prstGeom>
          <a:noFill/>
          <a:ln>
            <a:noFill/>
          </a:ln>
        </p:spPr>
      </p:pic>
      <p:cxnSp>
        <p:nvCxnSpPr>
          <p:cNvPr id="316" name="Google Shape;316;p38"/>
          <p:cNvCxnSpPr/>
          <p:nvPr/>
        </p:nvCxnSpPr>
        <p:spPr>
          <a:xfrm>
            <a:off x="5679900" y="124025"/>
            <a:ext cx="0" cy="4439700"/>
          </a:xfrm>
          <a:prstGeom prst="straightConnector1">
            <a:avLst/>
          </a:prstGeom>
          <a:noFill/>
          <a:ln cap="flat" cmpd="sng" w="19050">
            <a:solidFill>
              <a:srgbClr val="000000"/>
            </a:solidFill>
            <a:prstDash val="solid"/>
            <a:round/>
            <a:headEnd len="med" w="med" type="none"/>
            <a:tailEnd len="med" w="med" type="none"/>
          </a:ln>
        </p:spPr>
      </p:cxnSp>
      <p:sp>
        <p:nvSpPr>
          <p:cNvPr id="317" name="Google Shape;317;p38"/>
          <p:cNvSpPr txBox="1"/>
          <p:nvPr/>
        </p:nvSpPr>
        <p:spPr>
          <a:xfrm>
            <a:off x="5903050" y="174575"/>
            <a:ext cx="3222600" cy="47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t>Multiclass SVM loss:</a:t>
            </a:r>
            <a:endParaRPr b="1" sz="1800"/>
          </a:p>
        </p:txBody>
      </p:sp>
      <p:sp>
        <p:nvSpPr>
          <p:cNvPr id="318" name="Google Shape;318;p38"/>
          <p:cNvSpPr txBox="1"/>
          <p:nvPr/>
        </p:nvSpPr>
        <p:spPr>
          <a:xfrm>
            <a:off x="5921425" y="640150"/>
            <a:ext cx="3128100" cy="289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Given an example</a:t>
            </a:r>
            <a:endParaRPr/>
          </a:p>
          <a:p>
            <a:pPr indent="0" lvl="0" marL="0" rtl="0" algn="l">
              <a:spcBef>
                <a:spcPts val="0"/>
              </a:spcBef>
              <a:spcAft>
                <a:spcPts val="0"/>
              </a:spcAft>
              <a:buNone/>
            </a:pPr>
            <a:r>
              <a:rPr lang="en"/>
              <a:t>where        is the image and</a:t>
            </a:r>
            <a:endParaRPr/>
          </a:p>
          <a:p>
            <a:pPr indent="0" lvl="0" marL="0" rtl="0" algn="l">
              <a:spcBef>
                <a:spcPts val="0"/>
              </a:spcBef>
              <a:spcAft>
                <a:spcPts val="0"/>
              </a:spcAft>
              <a:buNone/>
            </a:pPr>
            <a:r>
              <a:rPr lang="en"/>
              <a:t>where       is the (integer) label,</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and using the shorthand for the scores vector:</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SVM loss has the form:</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319" name="Google Shape;319;p38"/>
          <p:cNvPicPr preferRelativeResize="0"/>
          <p:nvPr/>
        </p:nvPicPr>
        <p:blipFill>
          <a:blip r:embed="rId7">
            <a:alphaModFix/>
          </a:blip>
          <a:stretch>
            <a:fillRect/>
          </a:stretch>
        </p:blipFill>
        <p:spPr>
          <a:xfrm>
            <a:off x="7555395" y="699745"/>
            <a:ext cx="723585" cy="306800"/>
          </a:xfrm>
          <a:prstGeom prst="rect">
            <a:avLst/>
          </a:prstGeom>
          <a:noFill/>
          <a:ln>
            <a:noFill/>
          </a:ln>
        </p:spPr>
      </p:pic>
      <p:pic>
        <p:nvPicPr>
          <p:cNvPr id="320" name="Google Shape;320;p38"/>
          <p:cNvPicPr preferRelativeResize="0"/>
          <p:nvPr/>
        </p:nvPicPr>
        <p:blipFill rotWithShape="1">
          <a:blip r:embed="rId7">
            <a:alphaModFix/>
          </a:blip>
          <a:srcRect b="0" l="55307" r="11518" t="0"/>
          <a:stretch/>
        </p:blipFill>
        <p:spPr>
          <a:xfrm>
            <a:off x="6547025" y="1143125"/>
            <a:ext cx="240050" cy="306800"/>
          </a:xfrm>
          <a:prstGeom prst="rect">
            <a:avLst/>
          </a:prstGeom>
          <a:noFill/>
          <a:ln>
            <a:noFill/>
          </a:ln>
        </p:spPr>
      </p:pic>
      <p:pic>
        <p:nvPicPr>
          <p:cNvPr id="321" name="Google Shape;321;p38"/>
          <p:cNvPicPr preferRelativeResize="0"/>
          <p:nvPr/>
        </p:nvPicPr>
        <p:blipFill rotWithShape="1">
          <a:blip r:embed="rId7">
            <a:alphaModFix/>
          </a:blip>
          <a:srcRect b="0" l="15513" r="51310" t="0"/>
          <a:stretch/>
        </p:blipFill>
        <p:spPr>
          <a:xfrm>
            <a:off x="6583400" y="932175"/>
            <a:ext cx="240050" cy="306800"/>
          </a:xfrm>
          <a:prstGeom prst="rect">
            <a:avLst/>
          </a:prstGeom>
          <a:noFill/>
          <a:ln>
            <a:noFill/>
          </a:ln>
        </p:spPr>
      </p:pic>
      <p:pic>
        <p:nvPicPr>
          <p:cNvPr id="322" name="Google Shape;322;p38"/>
          <p:cNvPicPr preferRelativeResize="0"/>
          <p:nvPr/>
        </p:nvPicPr>
        <p:blipFill>
          <a:blip r:embed="rId8">
            <a:alphaModFix/>
          </a:blip>
          <a:stretch>
            <a:fillRect/>
          </a:stretch>
        </p:blipFill>
        <p:spPr>
          <a:xfrm>
            <a:off x="7179800" y="1782300"/>
            <a:ext cx="1099175" cy="229393"/>
          </a:xfrm>
          <a:prstGeom prst="rect">
            <a:avLst/>
          </a:prstGeom>
          <a:noFill/>
          <a:ln>
            <a:noFill/>
          </a:ln>
        </p:spPr>
      </p:pic>
      <p:pic>
        <p:nvPicPr>
          <p:cNvPr id="323" name="Google Shape;323;p38"/>
          <p:cNvPicPr preferRelativeResize="0"/>
          <p:nvPr/>
        </p:nvPicPr>
        <p:blipFill>
          <a:blip r:embed="rId9">
            <a:alphaModFix/>
          </a:blip>
          <a:stretch>
            <a:fillRect/>
          </a:stretch>
        </p:blipFill>
        <p:spPr>
          <a:xfrm>
            <a:off x="5748018" y="2746565"/>
            <a:ext cx="3316057" cy="355500"/>
          </a:xfrm>
          <a:prstGeom prst="rect">
            <a:avLst/>
          </a:prstGeom>
          <a:noFill/>
          <a:ln cap="flat" cmpd="sng" w="19050">
            <a:solidFill>
              <a:srgbClr val="0000FF"/>
            </a:solidFill>
            <a:prstDash val="solid"/>
            <a:round/>
            <a:headEnd len="sm" w="sm" type="none"/>
            <a:tailEnd len="sm" w="sm" type="none"/>
          </a:ln>
        </p:spPr>
      </p:pic>
      <p:sp>
        <p:nvSpPr>
          <p:cNvPr id="324" name="Google Shape;324;p38"/>
          <p:cNvSpPr txBox="1"/>
          <p:nvPr/>
        </p:nvSpPr>
        <p:spPr>
          <a:xfrm>
            <a:off x="5812300" y="3099275"/>
            <a:ext cx="3128100" cy="108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0000FF"/>
                </a:solidFill>
              </a:rPr>
              <a:t>= max(0, 1.3 - 4.9 + 1) </a:t>
            </a:r>
            <a:endParaRPr sz="1800">
              <a:solidFill>
                <a:srgbClr val="0000FF"/>
              </a:solidFill>
            </a:endParaRPr>
          </a:p>
          <a:p>
            <a:pPr indent="0" lvl="0" marL="0" rtl="0" algn="l">
              <a:spcBef>
                <a:spcPts val="0"/>
              </a:spcBef>
              <a:spcAft>
                <a:spcPts val="0"/>
              </a:spcAft>
              <a:buNone/>
            </a:pPr>
            <a:r>
              <a:rPr lang="en" sz="1800">
                <a:solidFill>
                  <a:srgbClr val="0000FF"/>
                </a:solidFill>
              </a:rPr>
              <a:t>   +max(0, 2.0 - 4.9 + 1)</a:t>
            </a:r>
            <a:endParaRPr sz="1800">
              <a:solidFill>
                <a:srgbClr val="0000FF"/>
              </a:solidFill>
            </a:endParaRPr>
          </a:p>
          <a:p>
            <a:pPr indent="0" lvl="0" marL="0" rtl="0" algn="l">
              <a:spcBef>
                <a:spcPts val="0"/>
              </a:spcBef>
              <a:spcAft>
                <a:spcPts val="0"/>
              </a:spcAft>
              <a:buNone/>
            </a:pPr>
            <a:r>
              <a:rPr lang="en" sz="1800">
                <a:solidFill>
                  <a:srgbClr val="0000FF"/>
                </a:solidFill>
              </a:rPr>
              <a:t>= max(0, -2.6) + max(0, -1.9)</a:t>
            </a:r>
            <a:endParaRPr sz="1800">
              <a:solidFill>
                <a:srgbClr val="0000FF"/>
              </a:solidFill>
            </a:endParaRPr>
          </a:p>
          <a:p>
            <a:pPr indent="0" lvl="0" marL="0" rtl="0" algn="l">
              <a:spcBef>
                <a:spcPts val="0"/>
              </a:spcBef>
              <a:spcAft>
                <a:spcPts val="0"/>
              </a:spcAft>
              <a:buNone/>
            </a:pPr>
            <a:r>
              <a:rPr lang="en" sz="1800">
                <a:solidFill>
                  <a:srgbClr val="0000FF"/>
                </a:solidFill>
              </a:rPr>
              <a:t>= 0 + 0</a:t>
            </a:r>
            <a:endParaRPr sz="1800">
              <a:solidFill>
                <a:srgbClr val="0000FF"/>
              </a:solidFill>
            </a:endParaRPr>
          </a:p>
          <a:p>
            <a:pPr indent="0" lvl="0" marL="0" rtl="0" algn="l">
              <a:spcBef>
                <a:spcPts val="0"/>
              </a:spcBef>
              <a:spcAft>
                <a:spcPts val="0"/>
              </a:spcAft>
              <a:buNone/>
            </a:pPr>
            <a:r>
              <a:rPr lang="en" sz="1800">
                <a:solidFill>
                  <a:srgbClr val="0000FF"/>
                </a:solidFill>
              </a:rPr>
              <a:t>= 0</a:t>
            </a:r>
            <a:endParaRPr sz="1800">
              <a:solidFill>
                <a:srgbClr val="0000FF"/>
              </a:solidFill>
            </a:endParaRPr>
          </a:p>
        </p:txBody>
      </p:sp>
      <p:sp>
        <p:nvSpPr>
          <p:cNvPr id="325" name="Google Shape;325;p38"/>
          <p:cNvSpPr/>
          <p:nvPr/>
        </p:nvSpPr>
        <p:spPr>
          <a:xfrm>
            <a:off x="2837225" y="2400575"/>
            <a:ext cx="1155900" cy="2116800"/>
          </a:xfrm>
          <a:prstGeom prst="rect">
            <a:avLst/>
          </a:prstGeom>
          <a:noFill/>
          <a:ln cap="flat" cmpd="sng" w="1905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38"/>
          <p:cNvSpPr txBox="1"/>
          <p:nvPr/>
        </p:nvSpPr>
        <p:spPr>
          <a:xfrm>
            <a:off x="3229673" y="3964582"/>
            <a:ext cx="8730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0000FF"/>
                </a:solidFill>
              </a:rPr>
              <a:t>0</a:t>
            </a:r>
            <a:endParaRPr sz="3000">
              <a:solidFill>
                <a:srgbClr val="0000FF"/>
              </a:solidFill>
            </a:endParaRPr>
          </a:p>
        </p:txBody>
      </p:sp>
      <p:sp>
        <p:nvSpPr>
          <p:cNvPr id="327" name="Google Shape;327;p38"/>
          <p:cNvSpPr txBox="1"/>
          <p:nvPr/>
        </p:nvSpPr>
        <p:spPr>
          <a:xfrm>
            <a:off x="98375" y="4048425"/>
            <a:ext cx="1258500" cy="3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Losses:</a:t>
            </a:r>
            <a:endParaRPr sz="2400"/>
          </a:p>
        </p:txBody>
      </p:sp>
      <p:sp>
        <p:nvSpPr>
          <p:cNvPr id="328" name="Google Shape;328;p38"/>
          <p:cNvSpPr txBox="1"/>
          <p:nvPr/>
        </p:nvSpPr>
        <p:spPr>
          <a:xfrm>
            <a:off x="1705673" y="3964582"/>
            <a:ext cx="8730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t>2.9</a:t>
            </a:r>
            <a:endParaRPr sz="30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cxnSp>
        <p:nvCxnSpPr>
          <p:cNvPr id="333" name="Google Shape;333;p39"/>
          <p:cNvCxnSpPr/>
          <p:nvPr/>
        </p:nvCxnSpPr>
        <p:spPr>
          <a:xfrm>
            <a:off x="98375" y="4073775"/>
            <a:ext cx="5394000" cy="0"/>
          </a:xfrm>
          <a:prstGeom prst="straightConnector1">
            <a:avLst/>
          </a:prstGeom>
          <a:noFill/>
          <a:ln cap="flat" cmpd="sng" w="9525">
            <a:solidFill>
              <a:srgbClr val="000000"/>
            </a:solidFill>
            <a:prstDash val="solid"/>
            <a:round/>
            <a:headEnd len="med" w="med" type="none"/>
            <a:tailEnd len="med" w="med" type="none"/>
          </a:ln>
        </p:spPr>
      </p:cxnSp>
      <p:sp>
        <p:nvSpPr>
          <p:cNvPr id="334" name="Google Shape;334;p39"/>
          <p:cNvSpPr txBox="1"/>
          <p:nvPr>
            <p:ph idx="12" type="sldNum"/>
          </p:nvPr>
        </p:nvSpPr>
        <p:spPr>
          <a:xfrm>
            <a:off x="6427089" y="466785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35" name="Google Shape;335;p39"/>
          <p:cNvPicPr preferRelativeResize="0"/>
          <p:nvPr/>
        </p:nvPicPr>
        <p:blipFill>
          <a:blip r:embed="rId3">
            <a:alphaModFix/>
          </a:blip>
          <a:stretch>
            <a:fillRect/>
          </a:stretch>
        </p:blipFill>
        <p:spPr>
          <a:xfrm>
            <a:off x="1405003" y="1006538"/>
            <a:ext cx="1140231" cy="1258556"/>
          </a:xfrm>
          <a:prstGeom prst="rect">
            <a:avLst/>
          </a:prstGeom>
          <a:noFill/>
          <a:ln>
            <a:noFill/>
          </a:ln>
        </p:spPr>
      </p:pic>
      <p:pic>
        <p:nvPicPr>
          <p:cNvPr id="336" name="Google Shape;336;p39"/>
          <p:cNvPicPr preferRelativeResize="0"/>
          <p:nvPr/>
        </p:nvPicPr>
        <p:blipFill>
          <a:blip r:embed="rId4">
            <a:alphaModFix/>
          </a:blip>
          <a:stretch>
            <a:fillRect/>
          </a:stretch>
        </p:blipFill>
        <p:spPr>
          <a:xfrm>
            <a:off x="2670997" y="1006538"/>
            <a:ext cx="1258543" cy="1258543"/>
          </a:xfrm>
          <a:prstGeom prst="rect">
            <a:avLst/>
          </a:prstGeom>
          <a:noFill/>
          <a:ln>
            <a:noFill/>
          </a:ln>
        </p:spPr>
      </p:pic>
      <p:pic>
        <p:nvPicPr>
          <p:cNvPr id="337" name="Google Shape;337;p39"/>
          <p:cNvPicPr preferRelativeResize="0"/>
          <p:nvPr/>
        </p:nvPicPr>
        <p:blipFill>
          <a:blip r:embed="rId5">
            <a:alphaModFix/>
          </a:blip>
          <a:stretch>
            <a:fillRect/>
          </a:stretch>
        </p:blipFill>
        <p:spPr>
          <a:xfrm>
            <a:off x="4049441" y="1006559"/>
            <a:ext cx="1211051" cy="1211051"/>
          </a:xfrm>
          <a:prstGeom prst="rect">
            <a:avLst/>
          </a:prstGeom>
          <a:noFill/>
          <a:ln>
            <a:noFill/>
          </a:ln>
        </p:spPr>
      </p:pic>
      <p:sp>
        <p:nvSpPr>
          <p:cNvPr id="338" name="Google Shape;338;p39"/>
          <p:cNvSpPr txBox="1"/>
          <p:nvPr/>
        </p:nvSpPr>
        <p:spPr>
          <a:xfrm>
            <a:off x="272825" y="124025"/>
            <a:ext cx="7473900" cy="3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t>Suppose: 3 training examples, 3 classes.</a:t>
            </a:r>
            <a:endParaRPr sz="1800"/>
          </a:p>
          <a:p>
            <a:pPr indent="0" lvl="0" marL="0" rtl="0" algn="l">
              <a:spcBef>
                <a:spcPts val="0"/>
              </a:spcBef>
              <a:spcAft>
                <a:spcPts val="0"/>
              </a:spcAft>
              <a:buNone/>
            </a:pPr>
            <a:r>
              <a:rPr lang="en" sz="1800"/>
              <a:t>With some W the scores                           are:</a:t>
            </a:r>
            <a:endParaRPr sz="1800"/>
          </a:p>
        </p:txBody>
      </p:sp>
      <p:sp>
        <p:nvSpPr>
          <p:cNvPr id="339" name="Google Shape;339;p39"/>
          <p:cNvSpPr txBox="1"/>
          <p:nvPr/>
        </p:nvSpPr>
        <p:spPr>
          <a:xfrm>
            <a:off x="125125" y="2419525"/>
            <a:ext cx="1314600" cy="2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cat</a:t>
            </a:r>
            <a:endParaRPr sz="2400"/>
          </a:p>
        </p:txBody>
      </p:sp>
      <p:sp>
        <p:nvSpPr>
          <p:cNvPr id="340" name="Google Shape;340;p39"/>
          <p:cNvSpPr txBox="1"/>
          <p:nvPr/>
        </p:nvSpPr>
        <p:spPr>
          <a:xfrm>
            <a:off x="125125" y="3576550"/>
            <a:ext cx="1314600" cy="2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frog</a:t>
            </a:r>
            <a:endParaRPr sz="2400"/>
          </a:p>
        </p:txBody>
      </p:sp>
      <p:sp>
        <p:nvSpPr>
          <p:cNvPr id="341" name="Google Shape;341;p39"/>
          <p:cNvSpPr txBox="1"/>
          <p:nvPr/>
        </p:nvSpPr>
        <p:spPr>
          <a:xfrm>
            <a:off x="125125" y="2999050"/>
            <a:ext cx="1314600" cy="2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car</a:t>
            </a:r>
            <a:endParaRPr sz="2400"/>
          </a:p>
        </p:txBody>
      </p:sp>
      <p:sp>
        <p:nvSpPr>
          <p:cNvPr id="342" name="Google Shape;342;p39"/>
          <p:cNvSpPr txBox="1"/>
          <p:nvPr/>
        </p:nvSpPr>
        <p:spPr>
          <a:xfrm>
            <a:off x="1651725" y="2391125"/>
            <a:ext cx="1211100" cy="3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t>3.2</a:t>
            </a:r>
            <a:endParaRPr b="1" sz="3000"/>
          </a:p>
        </p:txBody>
      </p:sp>
      <p:sp>
        <p:nvSpPr>
          <p:cNvPr id="343" name="Google Shape;343;p39"/>
          <p:cNvSpPr txBox="1"/>
          <p:nvPr/>
        </p:nvSpPr>
        <p:spPr>
          <a:xfrm>
            <a:off x="1651725" y="2924525"/>
            <a:ext cx="1211100" cy="3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t>5.1</a:t>
            </a:r>
            <a:endParaRPr sz="3000"/>
          </a:p>
        </p:txBody>
      </p:sp>
      <p:sp>
        <p:nvSpPr>
          <p:cNvPr id="344" name="Google Shape;344;p39"/>
          <p:cNvSpPr txBox="1"/>
          <p:nvPr/>
        </p:nvSpPr>
        <p:spPr>
          <a:xfrm>
            <a:off x="1575525" y="3457925"/>
            <a:ext cx="1211100" cy="3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t>-1.7</a:t>
            </a:r>
            <a:endParaRPr sz="3000"/>
          </a:p>
        </p:txBody>
      </p:sp>
      <p:sp>
        <p:nvSpPr>
          <p:cNvPr id="345" name="Google Shape;345;p39"/>
          <p:cNvSpPr txBox="1"/>
          <p:nvPr/>
        </p:nvSpPr>
        <p:spPr>
          <a:xfrm>
            <a:off x="3099525" y="2924525"/>
            <a:ext cx="1211100" cy="3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t>4.9</a:t>
            </a:r>
            <a:endParaRPr b="1" sz="3000"/>
          </a:p>
        </p:txBody>
      </p:sp>
      <p:sp>
        <p:nvSpPr>
          <p:cNvPr id="346" name="Google Shape;346;p39"/>
          <p:cNvSpPr txBox="1"/>
          <p:nvPr/>
        </p:nvSpPr>
        <p:spPr>
          <a:xfrm>
            <a:off x="3099525" y="2391125"/>
            <a:ext cx="1211100" cy="3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t>1.3</a:t>
            </a:r>
            <a:endParaRPr sz="3000"/>
          </a:p>
        </p:txBody>
      </p:sp>
      <p:sp>
        <p:nvSpPr>
          <p:cNvPr id="347" name="Google Shape;347;p39"/>
          <p:cNvSpPr txBox="1"/>
          <p:nvPr/>
        </p:nvSpPr>
        <p:spPr>
          <a:xfrm>
            <a:off x="3099525" y="3457925"/>
            <a:ext cx="1211100" cy="3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t>2.0</a:t>
            </a:r>
            <a:endParaRPr sz="3000"/>
          </a:p>
        </p:txBody>
      </p:sp>
      <p:sp>
        <p:nvSpPr>
          <p:cNvPr id="348" name="Google Shape;348;p39"/>
          <p:cNvSpPr txBox="1"/>
          <p:nvPr/>
        </p:nvSpPr>
        <p:spPr>
          <a:xfrm>
            <a:off x="4318725" y="3457925"/>
            <a:ext cx="1211100" cy="3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t>-3.1</a:t>
            </a:r>
            <a:endParaRPr b="1" sz="3000"/>
          </a:p>
        </p:txBody>
      </p:sp>
      <p:sp>
        <p:nvSpPr>
          <p:cNvPr id="349" name="Google Shape;349;p39"/>
          <p:cNvSpPr txBox="1"/>
          <p:nvPr/>
        </p:nvSpPr>
        <p:spPr>
          <a:xfrm>
            <a:off x="4471125" y="2924525"/>
            <a:ext cx="1211100" cy="3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t>2.5</a:t>
            </a:r>
            <a:endParaRPr sz="3000"/>
          </a:p>
        </p:txBody>
      </p:sp>
      <p:sp>
        <p:nvSpPr>
          <p:cNvPr id="350" name="Google Shape;350;p39"/>
          <p:cNvSpPr txBox="1"/>
          <p:nvPr/>
        </p:nvSpPr>
        <p:spPr>
          <a:xfrm>
            <a:off x="4471125" y="2391125"/>
            <a:ext cx="1211100" cy="3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t>2.2</a:t>
            </a:r>
            <a:endParaRPr sz="3000"/>
          </a:p>
        </p:txBody>
      </p:sp>
      <p:pic>
        <p:nvPicPr>
          <p:cNvPr id="351" name="Google Shape;351;p39"/>
          <p:cNvPicPr preferRelativeResize="0"/>
          <p:nvPr/>
        </p:nvPicPr>
        <p:blipFill>
          <a:blip r:embed="rId6">
            <a:alphaModFix/>
          </a:blip>
          <a:stretch>
            <a:fillRect/>
          </a:stretch>
        </p:blipFill>
        <p:spPr>
          <a:xfrm>
            <a:off x="2975800" y="479524"/>
            <a:ext cx="1449175" cy="306800"/>
          </a:xfrm>
          <a:prstGeom prst="rect">
            <a:avLst/>
          </a:prstGeom>
          <a:noFill/>
          <a:ln>
            <a:noFill/>
          </a:ln>
        </p:spPr>
      </p:pic>
      <p:cxnSp>
        <p:nvCxnSpPr>
          <p:cNvPr id="352" name="Google Shape;352;p39"/>
          <p:cNvCxnSpPr/>
          <p:nvPr/>
        </p:nvCxnSpPr>
        <p:spPr>
          <a:xfrm>
            <a:off x="5679900" y="124025"/>
            <a:ext cx="0" cy="4439700"/>
          </a:xfrm>
          <a:prstGeom prst="straightConnector1">
            <a:avLst/>
          </a:prstGeom>
          <a:noFill/>
          <a:ln cap="flat" cmpd="sng" w="19050">
            <a:solidFill>
              <a:srgbClr val="000000"/>
            </a:solidFill>
            <a:prstDash val="solid"/>
            <a:round/>
            <a:headEnd len="med" w="med" type="none"/>
            <a:tailEnd len="med" w="med" type="none"/>
          </a:ln>
        </p:spPr>
      </p:cxnSp>
      <p:sp>
        <p:nvSpPr>
          <p:cNvPr id="353" name="Google Shape;353;p39"/>
          <p:cNvSpPr txBox="1"/>
          <p:nvPr/>
        </p:nvSpPr>
        <p:spPr>
          <a:xfrm>
            <a:off x="5903050" y="174575"/>
            <a:ext cx="3222600" cy="47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t>Multiclass SVM loss:</a:t>
            </a:r>
            <a:endParaRPr b="1" sz="1800"/>
          </a:p>
        </p:txBody>
      </p:sp>
      <p:sp>
        <p:nvSpPr>
          <p:cNvPr id="354" name="Google Shape;354;p39"/>
          <p:cNvSpPr txBox="1"/>
          <p:nvPr/>
        </p:nvSpPr>
        <p:spPr>
          <a:xfrm>
            <a:off x="5921425" y="640150"/>
            <a:ext cx="3128100" cy="289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Given an example</a:t>
            </a:r>
            <a:endParaRPr/>
          </a:p>
          <a:p>
            <a:pPr indent="0" lvl="0" marL="0" rtl="0" algn="l">
              <a:spcBef>
                <a:spcPts val="0"/>
              </a:spcBef>
              <a:spcAft>
                <a:spcPts val="0"/>
              </a:spcAft>
              <a:buNone/>
            </a:pPr>
            <a:r>
              <a:rPr lang="en"/>
              <a:t>where        is the image and</a:t>
            </a:r>
            <a:endParaRPr/>
          </a:p>
          <a:p>
            <a:pPr indent="0" lvl="0" marL="0" rtl="0" algn="l">
              <a:spcBef>
                <a:spcPts val="0"/>
              </a:spcBef>
              <a:spcAft>
                <a:spcPts val="0"/>
              </a:spcAft>
              <a:buNone/>
            </a:pPr>
            <a:r>
              <a:rPr lang="en"/>
              <a:t>where       is the (integer) label,</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and using the shorthand for the scores vector:</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SVM loss has the form:</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355" name="Google Shape;355;p39"/>
          <p:cNvPicPr preferRelativeResize="0"/>
          <p:nvPr/>
        </p:nvPicPr>
        <p:blipFill>
          <a:blip r:embed="rId7">
            <a:alphaModFix/>
          </a:blip>
          <a:stretch>
            <a:fillRect/>
          </a:stretch>
        </p:blipFill>
        <p:spPr>
          <a:xfrm>
            <a:off x="7555395" y="699745"/>
            <a:ext cx="723585" cy="306800"/>
          </a:xfrm>
          <a:prstGeom prst="rect">
            <a:avLst/>
          </a:prstGeom>
          <a:noFill/>
          <a:ln>
            <a:noFill/>
          </a:ln>
        </p:spPr>
      </p:pic>
      <p:pic>
        <p:nvPicPr>
          <p:cNvPr id="356" name="Google Shape;356;p39"/>
          <p:cNvPicPr preferRelativeResize="0"/>
          <p:nvPr/>
        </p:nvPicPr>
        <p:blipFill rotWithShape="1">
          <a:blip r:embed="rId7">
            <a:alphaModFix/>
          </a:blip>
          <a:srcRect b="0" l="55307" r="11518" t="0"/>
          <a:stretch/>
        </p:blipFill>
        <p:spPr>
          <a:xfrm>
            <a:off x="6547025" y="1143125"/>
            <a:ext cx="240050" cy="306800"/>
          </a:xfrm>
          <a:prstGeom prst="rect">
            <a:avLst/>
          </a:prstGeom>
          <a:noFill/>
          <a:ln>
            <a:noFill/>
          </a:ln>
        </p:spPr>
      </p:pic>
      <p:pic>
        <p:nvPicPr>
          <p:cNvPr id="357" name="Google Shape;357;p39"/>
          <p:cNvPicPr preferRelativeResize="0"/>
          <p:nvPr/>
        </p:nvPicPr>
        <p:blipFill rotWithShape="1">
          <a:blip r:embed="rId7">
            <a:alphaModFix/>
          </a:blip>
          <a:srcRect b="0" l="15513" r="51310" t="0"/>
          <a:stretch/>
        </p:blipFill>
        <p:spPr>
          <a:xfrm>
            <a:off x="6583400" y="932175"/>
            <a:ext cx="240050" cy="306800"/>
          </a:xfrm>
          <a:prstGeom prst="rect">
            <a:avLst/>
          </a:prstGeom>
          <a:noFill/>
          <a:ln>
            <a:noFill/>
          </a:ln>
        </p:spPr>
      </p:pic>
      <p:pic>
        <p:nvPicPr>
          <p:cNvPr id="358" name="Google Shape;358;p39"/>
          <p:cNvPicPr preferRelativeResize="0"/>
          <p:nvPr/>
        </p:nvPicPr>
        <p:blipFill>
          <a:blip r:embed="rId8">
            <a:alphaModFix/>
          </a:blip>
          <a:stretch>
            <a:fillRect/>
          </a:stretch>
        </p:blipFill>
        <p:spPr>
          <a:xfrm>
            <a:off x="7179800" y="1782300"/>
            <a:ext cx="1099175" cy="229393"/>
          </a:xfrm>
          <a:prstGeom prst="rect">
            <a:avLst/>
          </a:prstGeom>
          <a:noFill/>
          <a:ln>
            <a:noFill/>
          </a:ln>
        </p:spPr>
      </p:pic>
      <p:pic>
        <p:nvPicPr>
          <p:cNvPr id="359" name="Google Shape;359;p39"/>
          <p:cNvPicPr preferRelativeResize="0"/>
          <p:nvPr/>
        </p:nvPicPr>
        <p:blipFill>
          <a:blip r:embed="rId9">
            <a:alphaModFix/>
          </a:blip>
          <a:stretch>
            <a:fillRect/>
          </a:stretch>
        </p:blipFill>
        <p:spPr>
          <a:xfrm>
            <a:off x="5748018" y="2746565"/>
            <a:ext cx="3316057" cy="355500"/>
          </a:xfrm>
          <a:prstGeom prst="rect">
            <a:avLst/>
          </a:prstGeom>
          <a:noFill/>
          <a:ln cap="flat" cmpd="sng" w="19050">
            <a:solidFill>
              <a:srgbClr val="0000FF"/>
            </a:solidFill>
            <a:prstDash val="solid"/>
            <a:round/>
            <a:headEnd len="sm" w="sm" type="none"/>
            <a:tailEnd len="sm" w="sm" type="none"/>
          </a:ln>
        </p:spPr>
      </p:pic>
      <p:sp>
        <p:nvSpPr>
          <p:cNvPr id="360" name="Google Shape;360;p39"/>
          <p:cNvSpPr txBox="1"/>
          <p:nvPr/>
        </p:nvSpPr>
        <p:spPr>
          <a:xfrm>
            <a:off x="5812300" y="3099275"/>
            <a:ext cx="3128100" cy="108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0000FF"/>
                </a:solidFill>
              </a:rPr>
              <a:t>= max(0, 2.2 - (-3.1) + 1) </a:t>
            </a:r>
            <a:endParaRPr sz="1800">
              <a:solidFill>
                <a:srgbClr val="0000FF"/>
              </a:solidFill>
            </a:endParaRPr>
          </a:p>
          <a:p>
            <a:pPr indent="0" lvl="0" marL="0" rtl="0" algn="l">
              <a:spcBef>
                <a:spcPts val="0"/>
              </a:spcBef>
              <a:spcAft>
                <a:spcPts val="0"/>
              </a:spcAft>
              <a:buNone/>
            </a:pPr>
            <a:r>
              <a:rPr lang="en" sz="1800">
                <a:solidFill>
                  <a:srgbClr val="0000FF"/>
                </a:solidFill>
              </a:rPr>
              <a:t>   +max(0, 2.5 - (-3.1) + 1)</a:t>
            </a:r>
            <a:endParaRPr sz="1800">
              <a:solidFill>
                <a:srgbClr val="0000FF"/>
              </a:solidFill>
            </a:endParaRPr>
          </a:p>
          <a:p>
            <a:pPr indent="0" lvl="0" marL="0" rtl="0" algn="l">
              <a:spcBef>
                <a:spcPts val="0"/>
              </a:spcBef>
              <a:spcAft>
                <a:spcPts val="0"/>
              </a:spcAft>
              <a:buNone/>
            </a:pPr>
            <a:r>
              <a:rPr lang="en" sz="1800">
                <a:solidFill>
                  <a:srgbClr val="0000FF"/>
                </a:solidFill>
              </a:rPr>
              <a:t>= max(0, 6.3) + max(0, 6.6)</a:t>
            </a:r>
            <a:endParaRPr sz="1800">
              <a:solidFill>
                <a:srgbClr val="0000FF"/>
              </a:solidFill>
            </a:endParaRPr>
          </a:p>
          <a:p>
            <a:pPr indent="0" lvl="0" marL="0" rtl="0" algn="l">
              <a:spcBef>
                <a:spcPts val="0"/>
              </a:spcBef>
              <a:spcAft>
                <a:spcPts val="0"/>
              </a:spcAft>
              <a:buNone/>
            </a:pPr>
            <a:r>
              <a:rPr lang="en" sz="1800">
                <a:solidFill>
                  <a:srgbClr val="0000FF"/>
                </a:solidFill>
              </a:rPr>
              <a:t>= 6.3 + 6.6</a:t>
            </a:r>
            <a:endParaRPr sz="1800">
              <a:solidFill>
                <a:srgbClr val="0000FF"/>
              </a:solidFill>
            </a:endParaRPr>
          </a:p>
          <a:p>
            <a:pPr indent="0" lvl="0" marL="0" rtl="0" algn="l">
              <a:spcBef>
                <a:spcPts val="0"/>
              </a:spcBef>
              <a:spcAft>
                <a:spcPts val="0"/>
              </a:spcAft>
              <a:buNone/>
            </a:pPr>
            <a:r>
              <a:rPr lang="en" sz="1800">
                <a:solidFill>
                  <a:srgbClr val="0000FF"/>
                </a:solidFill>
              </a:rPr>
              <a:t>= 12.9</a:t>
            </a:r>
            <a:endParaRPr sz="1800">
              <a:solidFill>
                <a:srgbClr val="0000FF"/>
              </a:solidFill>
            </a:endParaRPr>
          </a:p>
        </p:txBody>
      </p:sp>
      <p:sp>
        <p:nvSpPr>
          <p:cNvPr id="361" name="Google Shape;361;p39"/>
          <p:cNvSpPr/>
          <p:nvPr/>
        </p:nvSpPr>
        <p:spPr>
          <a:xfrm>
            <a:off x="4132625" y="2400575"/>
            <a:ext cx="1155900" cy="2116800"/>
          </a:xfrm>
          <a:prstGeom prst="rect">
            <a:avLst/>
          </a:prstGeom>
          <a:noFill/>
          <a:ln cap="flat" cmpd="sng" w="1905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39"/>
          <p:cNvSpPr txBox="1"/>
          <p:nvPr/>
        </p:nvSpPr>
        <p:spPr>
          <a:xfrm>
            <a:off x="3229673" y="3964582"/>
            <a:ext cx="8730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t>0</a:t>
            </a:r>
            <a:endParaRPr sz="3000"/>
          </a:p>
        </p:txBody>
      </p:sp>
      <p:sp>
        <p:nvSpPr>
          <p:cNvPr id="363" name="Google Shape;363;p39"/>
          <p:cNvSpPr txBox="1"/>
          <p:nvPr/>
        </p:nvSpPr>
        <p:spPr>
          <a:xfrm>
            <a:off x="98375" y="4048425"/>
            <a:ext cx="1258500" cy="3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Losses:</a:t>
            </a:r>
            <a:endParaRPr sz="2400"/>
          </a:p>
        </p:txBody>
      </p:sp>
      <p:sp>
        <p:nvSpPr>
          <p:cNvPr id="364" name="Google Shape;364;p39"/>
          <p:cNvSpPr txBox="1"/>
          <p:nvPr/>
        </p:nvSpPr>
        <p:spPr>
          <a:xfrm>
            <a:off x="1705673" y="3964582"/>
            <a:ext cx="8730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t>2.9</a:t>
            </a:r>
            <a:endParaRPr sz="3000"/>
          </a:p>
        </p:txBody>
      </p:sp>
      <p:sp>
        <p:nvSpPr>
          <p:cNvPr id="365" name="Google Shape;365;p39"/>
          <p:cNvSpPr txBox="1"/>
          <p:nvPr/>
        </p:nvSpPr>
        <p:spPr>
          <a:xfrm>
            <a:off x="4309300" y="3964575"/>
            <a:ext cx="10125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0000FF"/>
                </a:solidFill>
              </a:rPr>
              <a:t>12.9</a:t>
            </a:r>
            <a:endParaRPr sz="3000">
              <a:solidFill>
                <a:srgbClr val="0000FF"/>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cxnSp>
        <p:nvCxnSpPr>
          <p:cNvPr id="370" name="Google Shape;370;p40"/>
          <p:cNvCxnSpPr/>
          <p:nvPr/>
        </p:nvCxnSpPr>
        <p:spPr>
          <a:xfrm>
            <a:off x="98375" y="4073775"/>
            <a:ext cx="5394000" cy="0"/>
          </a:xfrm>
          <a:prstGeom prst="straightConnector1">
            <a:avLst/>
          </a:prstGeom>
          <a:noFill/>
          <a:ln cap="flat" cmpd="sng" w="9525">
            <a:solidFill>
              <a:srgbClr val="000000"/>
            </a:solidFill>
            <a:prstDash val="solid"/>
            <a:round/>
            <a:headEnd len="med" w="med" type="none"/>
            <a:tailEnd len="med" w="med" type="none"/>
          </a:ln>
        </p:spPr>
      </p:cxnSp>
      <p:sp>
        <p:nvSpPr>
          <p:cNvPr id="371" name="Google Shape;371;p40"/>
          <p:cNvSpPr txBox="1"/>
          <p:nvPr>
            <p:ph idx="12" type="sldNum"/>
          </p:nvPr>
        </p:nvSpPr>
        <p:spPr>
          <a:xfrm>
            <a:off x="6427089" y="466785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72" name="Google Shape;372;p40"/>
          <p:cNvPicPr preferRelativeResize="0"/>
          <p:nvPr/>
        </p:nvPicPr>
        <p:blipFill>
          <a:blip r:embed="rId3">
            <a:alphaModFix/>
          </a:blip>
          <a:stretch>
            <a:fillRect/>
          </a:stretch>
        </p:blipFill>
        <p:spPr>
          <a:xfrm>
            <a:off x="1405003" y="1006538"/>
            <a:ext cx="1140231" cy="1258556"/>
          </a:xfrm>
          <a:prstGeom prst="rect">
            <a:avLst/>
          </a:prstGeom>
          <a:noFill/>
          <a:ln>
            <a:noFill/>
          </a:ln>
        </p:spPr>
      </p:pic>
      <p:pic>
        <p:nvPicPr>
          <p:cNvPr id="373" name="Google Shape;373;p40"/>
          <p:cNvPicPr preferRelativeResize="0"/>
          <p:nvPr/>
        </p:nvPicPr>
        <p:blipFill>
          <a:blip r:embed="rId4">
            <a:alphaModFix/>
          </a:blip>
          <a:stretch>
            <a:fillRect/>
          </a:stretch>
        </p:blipFill>
        <p:spPr>
          <a:xfrm>
            <a:off x="2670997" y="1006538"/>
            <a:ext cx="1258543" cy="1258543"/>
          </a:xfrm>
          <a:prstGeom prst="rect">
            <a:avLst/>
          </a:prstGeom>
          <a:noFill/>
          <a:ln>
            <a:noFill/>
          </a:ln>
        </p:spPr>
      </p:pic>
      <p:pic>
        <p:nvPicPr>
          <p:cNvPr id="374" name="Google Shape;374;p40"/>
          <p:cNvPicPr preferRelativeResize="0"/>
          <p:nvPr/>
        </p:nvPicPr>
        <p:blipFill>
          <a:blip r:embed="rId5">
            <a:alphaModFix/>
          </a:blip>
          <a:stretch>
            <a:fillRect/>
          </a:stretch>
        </p:blipFill>
        <p:spPr>
          <a:xfrm>
            <a:off x="4049441" y="1006559"/>
            <a:ext cx="1211051" cy="1211051"/>
          </a:xfrm>
          <a:prstGeom prst="rect">
            <a:avLst/>
          </a:prstGeom>
          <a:noFill/>
          <a:ln>
            <a:noFill/>
          </a:ln>
        </p:spPr>
      </p:pic>
      <p:sp>
        <p:nvSpPr>
          <p:cNvPr id="375" name="Google Shape;375;p40"/>
          <p:cNvSpPr txBox="1"/>
          <p:nvPr/>
        </p:nvSpPr>
        <p:spPr>
          <a:xfrm>
            <a:off x="125125" y="2419525"/>
            <a:ext cx="1314600" cy="2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cat</a:t>
            </a:r>
            <a:endParaRPr sz="2400"/>
          </a:p>
        </p:txBody>
      </p:sp>
      <p:sp>
        <p:nvSpPr>
          <p:cNvPr id="376" name="Google Shape;376;p40"/>
          <p:cNvSpPr txBox="1"/>
          <p:nvPr/>
        </p:nvSpPr>
        <p:spPr>
          <a:xfrm>
            <a:off x="125125" y="3576550"/>
            <a:ext cx="1314600" cy="2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frog</a:t>
            </a:r>
            <a:endParaRPr sz="2400"/>
          </a:p>
        </p:txBody>
      </p:sp>
      <p:sp>
        <p:nvSpPr>
          <p:cNvPr id="377" name="Google Shape;377;p40"/>
          <p:cNvSpPr txBox="1"/>
          <p:nvPr/>
        </p:nvSpPr>
        <p:spPr>
          <a:xfrm>
            <a:off x="125125" y="2999050"/>
            <a:ext cx="1314600" cy="2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car</a:t>
            </a:r>
            <a:endParaRPr sz="2400"/>
          </a:p>
        </p:txBody>
      </p:sp>
      <p:sp>
        <p:nvSpPr>
          <p:cNvPr id="378" name="Google Shape;378;p40"/>
          <p:cNvSpPr txBox="1"/>
          <p:nvPr/>
        </p:nvSpPr>
        <p:spPr>
          <a:xfrm>
            <a:off x="1651725" y="2391125"/>
            <a:ext cx="1211100" cy="3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t>3.2</a:t>
            </a:r>
            <a:endParaRPr b="1" sz="3000"/>
          </a:p>
        </p:txBody>
      </p:sp>
      <p:sp>
        <p:nvSpPr>
          <p:cNvPr id="379" name="Google Shape;379;p40"/>
          <p:cNvSpPr txBox="1"/>
          <p:nvPr/>
        </p:nvSpPr>
        <p:spPr>
          <a:xfrm>
            <a:off x="1651725" y="2924525"/>
            <a:ext cx="1211100" cy="3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t>5.1</a:t>
            </a:r>
            <a:endParaRPr sz="3000"/>
          </a:p>
        </p:txBody>
      </p:sp>
      <p:sp>
        <p:nvSpPr>
          <p:cNvPr id="380" name="Google Shape;380;p40"/>
          <p:cNvSpPr txBox="1"/>
          <p:nvPr/>
        </p:nvSpPr>
        <p:spPr>
          <a:xfrm>
            <a:off x="1575525" y="3457925"/>
            <a:ext cx="1211100" cy="3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t>-1.7</a:t>
            </a:r>
            <a:endParaRPr sz="3000"/>
          </a:p>
        </p:txBody>
      </p:sp>
      <p:sp>
        <p:nvSpPr>
          <p:cNvPr id="381" name="Google Shape;381;p40"/>
          <p:cNvSpPr txBox="1"/>
          <p:nvPr/>
        </p:nvSpPr>
        <p:spPr>
          <a:xfrm>
            <a:off x="3099525" y="2924525"/>
            <a:ext cx="1211100" cy="3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t>4.9</a:t>
            </a:r>
            <a:endParaRPr b="1" sz="3000"/>
          </a:p>
        </p:txBody>
      </p:sp>
      <p:sp>
        <p:nvSpPr>
          <p:cNvPr id="382" name="Google Shape;382;p40"/>
          <p:cNvSpPr txBox="1"/>
          <p:nvPr/>
        </p:nvSpPr>
        <p:spPr>
          <a:xfrm>
            <a:off x="3099525" y="2391125"/>
            <a:ext cx="1211100" cy="3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t>1.3</a:t>
            </a:r>
            <a:endParaRPr sz="3000"/>
          </a:p>
        </p:txBody>
      </p:sp>
      <p:sp>
        <p:nvSpPr>
          <p:cNvPr id="383" name="Google Shape;383;p40"/>
          <p:cNvSpPr txBox="1"/>
          <p:nvPr/>
        </p:nvSpPr>
        <p:spPr>
          <a:xfrm>
            <a:off x="3099525" y="3457925"/>
            <a:ext cx="1211100" cy="3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t>2.0</a:t>
            </a:r>
            <a:endParaRPr sz="3000"/>
          </a:p>
        </p:txBody>
      </p:sp>
      <p:sp>
        <p:nvSpPr>
          <p:cNvPr id="384" name="Google Shape;384;p40"/>
          <p:cNvSpPr txBox="1"/>
          <p:nvPr/>
        </p:nvSpPr>
        <p:spPr>
          <a:xfrm>
            <a:off x="4318725" y="3457925"/>
            <a:ext cx="1211100" cy="3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t>-3.1</a:t>
            </a:r>
            <a:endParaRPr b="1" sz="3000"/>
          </a:p>
        </p:txBody>
      </p:sp>
      <p:sp>
        <p:nvSpPr>
          <p:cNvPr id="385" name="Google Shape;385;p40"/>
          <p:cNvSpPr txBox="1"/>
          <p:nvPr/>
        </p:nvSpPr>
        <p:spPr>
          <a:xfrm>
            <a:off x="4471125" y="2924525"/>
            <a:ext cx="1211100" cy="3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t>2.5</a:t>
            </a:r>
            <a:endParaRPr sz="3000"/>
          </a:p>
        </p:txBody>
      </p:sp>
      <p:sp>
        <p:nvSpPr>
          <p:cNvPr id="386" name="Google Shape;386;p40"/>
          <p:cNvSpPr txBox="1"/>
          <p:nvPr/>
        </p:nvSpPr>
        <p:spPr>
          <a:xfrm>
            <a:off x="4471125" y="2391125"/>
            <a:ext cx="1211100" cy="3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t>2.2</a:t>
            </a:r>
            <a:endParaRPr sz="3000"/>
          </a:p>
        </p:txBody>
      </p:sp>
      <p:pic>
        <p:nvPicPr>
          <p:cNvPr id="387" name="Google Shape;387;p40"/>
          <p:cNvPicPr preferRelativeResize="0"/>
          <p:nvPr/>
        </p:nvPicPr>
        <p:blipFill>
          <a:blip r:embed="rId6">
            <a:alphaModFix/>
          </a:blip>
          <a:stretch>
            <a:fillRect/>
          </a:stretch>
        </p:blipFill>
        <p:spPr>
          <a:xfrm>
            <a:off x="2975800" y="479524"/>
            <a:ext cx="1449175" cy="306800"/>
          </a:xfrm>
          <a:prstGeom prst="rect">
            <a:avLst/>
          </a:prstGeom>
          <a:noFill/>
          <a:ln>
            <a:noFill/>
          </a:ln>
        </p:spPr>
      </p:pic>
      <p:cxnSp>
        <p:nvCxnSpPr>
          <p:cNvPr id="388" name="Google Shape;388;p40"/>
          <p:cNvCxnSpPr/>
          <p:nvPr/>
        </p:nvCxnSpPr>
        <p:spPr>
          <a:xfrm>
            <a:off x="5679900" y="124025"/>
            <a:ext cx="0" cy="4439700"/>
          </a:xfrm>
          <a:prstGeom prst="straightConnector1">
            <a:avLst/>
          </a:prstGeom>
          <a:noFill/>
          <a:ln cap="flat" cmpd="sng" w="19050">
            <a:solidFill>
              <a:srgbClr val="000000"/>
            </a:solidFill>
            <a:prstDash val="solid"/>
            <a:round/>
            <a:headEnd len="med" w="med" type="none"/>
            <a:tailEnd len="med" w="med" type="none"/>
          </a:ln>
        </p:spPr>
      </p:cxnSp>
      <p:sp>
        <p:nvSpPr>
          <p:cNvPr id="389" name="Google Shape;389;p40"/>
          <p:cNvSpPr txBox="1"/>
          <p:nvPr/>
        </p:nvSpPr>
        <p:spPr>
          <a:xfrm>
            <a:off x="3229673" y="3964582"/>
            <a:ext cx="8730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0000FF"/>
                </a:solidFill>
              </a:rPr>
              <a:t>0</a:t>
            </a:r>
            <a:endParaRPr sz="3000">
              <a:solidFill>
                <a:srgbClr val="0000FF"/>
              </a:solidFill>
            </a:endParaRPr>
          </a:p>
        </p:txBody>
      </p:sp>
      <p:sp>
        <p:nvSpPr>
          <p:cNvPr id="390" name="Google Shape;390;p40"/>
          <p:cNvSpPr txBox="1"/>
          <p:nvPr/>
        </p:nvSpPr>
        <p:spPr>
          <a:xfrm>
            <a:off x="98375" y="4048425"/>
            <a:ext cx="1258500" cy="3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Losses:</a:t>
            </a:r>
            <a:endParaRPr sz="2400"/>
          </a:p>
        </p:txBody>
      </p:sp>
      <p:sp>
        <p:nvSpPr>
          <p:cNvPr id="391" name="Google Shape;391;p40"/>
          <p:cNvSpPr txBox="1"/>
          <p:nvPr/>
        </p:nvSpPr>
        <p:spPr>
          <a:xfrm>
            <a:off x="1705673" y="3964582"/>
            <a:ext cx="8730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0000FF"/>
                </a:solidFill>
              </a:rPr>
              <a:t>2.9</a:t>
            </a:r>
            <a:endParaRPr sz="3000">
              <a:solidFill>
                <a:srgbClr val="0000FF"/>
              </a:solidFill>
            </a:endParaRPr>
          </a:p>
        </p:txBody>
      </p:sp>
      <p:sp>
        <p:nvSpPr>
          <p:cNvPr id="392" name="Google Shape;392;p40"/>
          <p:cNvSpPr txBox="1"/>
          <p:nvPr/>
        </p:nvSpPr>
        <p:spPr>
          <a:xfrm>
            <a:off x="4309300" y="3964575"/>
            <a:ext cx="10125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0000FF"/>
                </a:solidFill>
              </a:rPr>
              <a:t>12.9</a:t>
            </a:r>
            <a:endParaRPr sz="3000">
              <a:solidFill>
                <a:srgbClr val="0000FF"/>
              </a:solidFill>
            </a:endParaRPr>
          </a:p>
        </p:txBody>
      </p:sp>
      <p:sp>
        <p:nvSpPr>
          <p:cNvPr id="393" name="Google Shape;393;p40"/>
          <p:cNvSpPr txBox="1"/>
          <p:nvPr/>
        </p:nvSpPr>
        <p:spPr>
          <a:xfrm>
            <a:off x="272825" y="124025"/>
            <a:ext cx="7473900" cy="3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t>Suppose: 3 training examples, 3 classes.</a:t>
            </a:r>
            <a:endParaRPr sz="1800"/>
          </a:p>
          <a:p>
            <a:pPr indent="0" lvl="0" marL="0" rtl="0" algn="l">
              <a:spcBef>
                <a:spcPts val="0"/>
              </a:spcBef>
              <a:spcAft>
                <a:spcPts val="0"/>
              </a:spcAft>
              <a:buNone/>
            </a:pPr>
            <a:r>
              <a:rPr lang="en" sz="1800"/>
              <a:t>With some W the scores                           are:</a:t>
            </a:r>
            <a:endParaRPr sz="1800"/>
          </a:p>
        </p:txBody>
      </p:sp>
      <p:sp>
        <p:nvSpPr>
          <p:cNvPr id="394" name="Google Shape;394;p40"/>
          <p:cNvSpPr txBox="1"/>
          <p:nvPr/>
        </p:nvSpPr>
        <p:spPr>
          <a:xfrm>
            <a:off x="5903050" y="174575"/>
            <a:ext cx="3222600" cy="47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t>Multiclass SVM loss:</a:t>
            </a:r>
            <a:endParaRPr b="1" sz="1800"/>
          </a:p>
        </p:txBody>
      </p:sp>
      <p:sp>
        <p:nvSpPr>
          <p:cNvPr id="395" name="Google Shape;395;p40"/>
          <p:cNvSpPr txBox="1"/>
          <p:nvPr/>
        </p:nvSpPr>
        <p:spPr>
          <a:xfrm>
            <a:off x="5921425" y="640150"/>
            <a:ext cx="3128100" cy="289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Given an example</a:t>
            </a:r>
            <a:endParaRPr/>
          </a:p>
          <a:p>
            <a:pPr indent="0" lvl="0" marL="0" rtl="0" algn="l">
              <a:spcBef>
                <a:spcPts val="0"/>
              </a:spcBef>
              <a:spcAft>
                <a:spcPts val="0"/>
              </a:spcAft>
              <a:buNone/>
            </a:pPr>
            <a:r>
              <a:rPr lang="en"/>
              <a:t>where        is the image and</a:t>
            </a:r>
            <a:endParaRPr/>
          </a:p>
          <a:p>
            <a:pPr indent="0" lvl="0" marL="0" rtl="0" algn="l">
              <a:spcBef>
                <a:spcPts val="0"/>
              </a:spcBef>
              <a:spcAft>
                <a:spcPts val="0"/>
              </a:spcAft>
              <a:buNone/>
            </a:pPr>
            <a:r>
              <a:rPr lang="en"/>
              <a:t>where       is the (integer) label,</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and using the shorthand for the scores vector: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SVM loss has the form:</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and the full training loss is the mean over all examples in the training data:</a:t>
            </a:r>
            <a:endParaRPr/>
          </a:p>
        </p:txBody>
      </p:sp>
      <p:pic>
        <p:nvPicPr>
          <p:cNvPr id="396" name="Google Shape;396;p40"/>
          <p:cNvPicPr preferRelativeResize="0"/>
          <p:nvPr/>
        </p:nvPicPr>
        <p:blipFill>
          <a:blip r:embed="rId7">
            <a:alphaModFix/>
          </a:blip>
          <a:stretch>
            <a:fillRect/>
          </a:stretch>
        </p:blipFill>
        <p:spPr>
          <a:xfrm>
            <a:off x="7555395" y="699745"/>
            <a:ext cx="723585" cy="306800"/>
          </a:xfrm>
          <a:prstGeom prst="rect">
            <a:avLst/>
          </a:prstGeom>
          <a:noFill/>
          <a:ln>
            <a:noFill/>
          </a:ln>
        </p:spPr>
      </p:pic>
      <p:pic>
        <p:nvPicPr>
          <p:cNvPr id="397" name="Google Shape;397;p40"/>
          <p:cNvPicPr preferRelativeResize="0"/>
          <p:nvPr/>
        </p:nvPicPr>
        <p:blipFill rotWithShape="1">
          <a:blip r:embed="rId7">
            <a:alphaModFix/>
          </a:blip>
          <a:srcRect b="0" l="55307" r="11518" t="0"/>
          <a:stretch/>
        </p:blipFill>
        <p:spPr>
          <a:xfrm>
            <a:off x="6547025" y="1143125"/>
            <a:ext cx="240050" cy="306800"/>
          </a:xfrm>
          <a:prstGeom prst="rect">
            <a:avLst/>
          </a:prstGeom>
          <a:noFill/>
          <a:ln>
            <a:noFill/>
          </a:ln>
        </p:spPr>
      </p:pic>
      <p:pic>
        <p:nvPicPr>
          <p:cNvPr id="398" name="Google Shape;398;p40"/>
          <p:cNvPicPr preferRelativeResize="0"/>
          <p:nvPr/>
        </p:nvPicPr>
        <p:blipFill rotWithShape="1">
          <a:blip r:embed="rId7">
            <a:alphaModFix/>
          </a:blip>
          <a:srcRect b="0" l="15513" r="51310" t="0"/>
          <a:stretch/>
        </p:blipFill>
        <p:spPr>
          <a:xfrm>
            <a:off x="6583400" y="932175"/>
            <a:ext cx="240050" cy="306800"/>
          </a:xfrm>
          <a:prstGeom prst="rect">
            <a:avLst/>
          </a:prstGeom>
          <a:noFill/>
          <a:ln>
            <a:noFill/>
          </a:ln>
        </p:spPr>
      </p:pic>
      <p:pic>
        <p:nvPicPr>
          <p:cNvPr id="399" name="Google Shape;399;p40"/>
          <p:cNvPicPr preferRelativeResize="0"/>
          <p:nvPr/>
        </p:nvPicPr>
        <p:blipFill>
          <a:blip r:embed="rId8">
            <a:alphaModFix/>
          </a:blip>
          <a:stretch>
            <a:fillRect/>
          </a:stretch>
        </p:blipFill>
        <p:spPr>
          <a:xfrm>
            <a:off x="7179800" y="1782300"/>
            <a:ext cx="1099175" cy="229393"/>
          </a:xfrm>
          <a:prstGeom prst="rect">
            <a:avLst/>
          </a:prstGeom>
          <a:noFill/>
          <a:ln>
            <a:noFill/>
          </a:ln>
        </p:spPr>
      </p:pic>
      <p:pic>
        <p:nvPicPr>
          <p:cNvPr id="400" name="Google Shape;400;p40"/>
          <p:cNvPicPr preferRelativeResize="0"/>
          <p:nvPr/>
        </p:nvPicPr>
        <p:blipFill>
          <a:blip r:embed="rId9">
            <a:alphaModFix/>
          </a:blip>
          <a:stretch>
            <a:fillRect/>
          </a:stretch>
        </p:blipFill>
        <p:spPr>
          <a:xfrm>
            <a:off x="5970424" y="2441827"/>
            <a:ext cx="2861791" cy="306800"/>
          </a:xfrm>
          <a:prstGeom prst="rect">
            <a:avLst/>
          </a:prstGeom>
          <a:noFill/>
          <a:ln>
            <a:noFill/>
          </a:ln>
        </p:spPr>
      </p:pic>
      <p:sp>
        <p:nvSpPr>
          <p:cNvPr id="401" name="Google Shape;401;p40"/>
          <p:cNvSpPr txBox="1"/>
          <p:nvPr/>
        </p:nvSpPr>
        <p:spPr>
          <a:xfrm>
            <a:off x="5750650" y="3790725"/>
            <a:ext cx="3316800" cy="41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200">
                <a:solidFill>
                  <a:srgbClr val="0000FF"/>
                </a:solidFill>
              </a:rPr>
              <a:t>L = (2.9 + 0 + 10.9)/3 </a:t>
            </a:r>
            <a:endParaRPr sz="2200">
              <a:solidFill>
                <a:srgbClr val="0000FF"/>
              </a:solidFill>
            </a:endParaRPr>
          </a:p>
          <a:p>
            <a:pPr indent="0" lvl="0" marL="0" rtl="0" algn="l">
              <a:spcBef>
                <a:spcPts val="0"/>
              </a:spcBef>
              <a:spcAft>
                <a:spcPts val="0"/>
              </a:spcAft>
              <a:buNone/>
            </a:pPr>
            <a:r>
              <a:rPr lang="en" sz="2200">
                <a:solidFill>
                  <a:srgbClr val="0000FF"/>
                </a:solidFill>
              </a:rPr>
              <a:t>   =</a:t>
            </a:r>
            <a:r>
              <a:rPr b="1" lang="en" sz="2200">
                <a:solidFill>
                  <a:srgbClr val="0000FF"/>
                </a:solidFill>
              </a:rPr>
              <a:t> 5.3</a:t>
            </a:r>
            <a:endParaRPr b="1" sz="2200">
              <a:solidFill>
                <a:srgbClr val="0000FF"/>
              </a:solidFill>
            </a:endParaRPr>
          </a:p>
        </p:txBody>
      </p:sp>
      <p:pic>
        <p:nvPicPr>
          <p:cNvPr id="402" name="Google Shape;402;p40"/>
          <p:cNvPicPr preferRelativeResize="0"/>
          <p:nvPr/>
        </p:nvPicPr>
        <p:blipFill>
          <a:blip r:embed="rId10">
            <a:alphaModFix/>
          </a:blip>
          <a:stretch>
            <a:fillRect/>
          </a:stretch>
        </p:blipFill>
        <p:spPr>
          <a:xfrm>
            <a:off x="6695425" y="3367924"/>
            <a:ext cx="1580103" cy="3936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
        <p:nvSpPr>
          <p:cNvPr id="407" name="Google Shape;407;p41"/>
          <p:cNvSpPr txBox="1"/>
          <p:nvPr>
            <p:ph idx="4294967295" type="sldNum"/>
          </p:nvPr>
        </p:nvSpPr>
        <p:spPr>
          <a:xfrm>
            <a:off x="8556791"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descr="hinge.png" id="408" name="Google Shape;408;p41"/>
          <p:cNvPicPr preferRelativeResize="0"/>
          <p:nvPr/>
        </p:nvPicPr>
        <p:blipFill>
          <a:blip r:embed="rId3">
            <a:alphaModFix/>
          </a:blip>
          <a:stretch>
            <a:fillRect/>
          </a:stretch>
        </p:blipFill>
        <p:spPr>
          <a:xfrm>
            <a:off x="1580988" y="483925"/>
            <a:ext cx="6134422" cy="3396874"/>
          </a:xfrm>
          <a:prstGeom prst="rect">
            <a:avLst/>
          </a:prstGeom>
          <a:noFill/>
          <a:ln>
            <a:noFill/>
          </a:ln>
        </p:spPr>
      </p:pic>
      <p:sp>
        <p:nvSpPr>
          <p:cNvPr id="409" name="Google Shape;409;p41"/>
          <p:cNvSpPr txBox="1"/>
          <p:nvPr>
            <p:ph idx="12" type="sldNum"/>
          </p:nvPr>
        </p:nvSpPr>
        <p:spPr>
          <a:xfrm>
            <a:off x="6655689" y="4667850"/>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p42"/>
          <p:cNvSpPr txBox="1"/>
          <p:nvPr>
            <p:ph idx="12" type="sldNum"/>
          </p:nvPr>
        </p:nvSpPr>
        <p:spPr>
          <a:xfrm>
            <a:off x="6427089" y="466785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415" name="Google Shape;415;p42"/>
          <p:cNvPicPr preferRelativeResize="0"/>
          <p:nvPr/>
        </p:nvPicPr>
        <p:blipFill>
          <a:blip r:embed="rId3">
            <a:alphaModFix/>
          </a:blip>
          <a:stretch>
            <a:fillRect/>
          </a:stretch>
        </p:blipFill>
        <p:spPr>
          <a:xfrm>
            <a:off x="98375" y="714712"/>
            <a:ext cx="4343035" cy="465600"/>
          </a:xfrm>
          <a:prstGeom prst="rect">
            <a:avLst/>
          </a:prstGeom>
          <a:noFill/>
          <a:ln>
            <a:noFill/>
          </a:ln>
        </p:spPr>
      </p:pic>
      <p:sp>
        <p:nvSpPr>
          <p:cNvPr id="416" name="Google Shape;416;p42"/>
          <p:cNvSpPr txBox="1"/>
          <p:nvPr/>
        </p:nvSpPr>
        <p:spPr>
          <a:xfrm>
            <a:off x="160025" y="87300"/>
            <a:ext cx="5426700" cy="46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Multiclass SVM Loss:</a:t>
            </a:r>
            <a:endParaRPr sz="2400"/>
          </a:p>
        </p:txBody>
      </p:sp>
      <p:sp>
        <p:nvSpPr>
          <p:cNvPr id="417" name="Google Shape;417;p42"/>
          <p:cNvSpPr txBox="1"/>
          <p:nvPr/>
        </p:nvSpPr>
        <p:spPr>
          <a:xfrm>
            <a:off x="4533075" y="214775"/>
            <a:ext cx="4550700" cy="4257300"/>
          </a:xfrm>
          <a:prstGeom prst="rect">
            <a:avLst/>
          </a:prstGeom>
          <a:noFill/>
          <a:ln>
            <a:noFill/>
          </a:ln>
        </p:spPr>
        <p:txBody>
          <a:bodyPr anchorCtr="0" anchor="t" bIns="91425" lIns="91425" spcFirstLastPara="1" rIns="91425" wrap="square" tIns="91425">
            <a:noAutofit/>
          </a:bodyPr>
          <a:lstStyle/>
          <a:p>
            <a:pPr indent="-361950" lvl="0" marL="457200" rtl="0" algn="l">
              <a:spcBef>
                <a:spcPts val="0"/>
              </a:spcBef>
              <a:spcAft>
                <a:spcPts val="0"/>
              </a:spcAft>
              <a:buSzPts val="2100"/>
              <a:buAutoNum type="arabicPeriod"/>
            </a:pPr>
            <a:r>
              <a:rPr lang="en" sz="2100"/>
              <a:t>What happens to loss if car scores change a bit?</a:t>
            </a:r>
            <a:endParaRPr sz="2100"/>
          </a:p>
          <a:p>
            <a:pPr indent="-361950" lvl="0" marL="457200" rtl="0" algn="l">
              <a:spcBef>
                <a:spcPts val="0"/>
              </a:spcBef>
              <a:spcAft>
                <a:spcPts val="0"/>
              </a:spcAft>
              <a:buSzPts val="2100"/>
              <a:buAutoNum type="arabicPeriod"/>
            </a:pPr>
            <a:r>
              <a:rPr lang="en" sz="2100"/>
              <a:t>What is the min/max possible loss?</a:t>
            </a:r>
            <a:endParaRPr sz="2100"/>
          </a:p>
          <a:p>
            <a:pPr indent="-361950" lvl="0" marL="457200" rtl="0" algn="l">
              <a:spcBef>
                <a:spcPts val="0"/>
              </a:spcBef>
              <a:spcAft>
                <a:spcPts val="0"/>
              </a:spcAft>
              <a:buSzPts val="2100"/>
              <a:buAutoNum type="arabicPeriod"/>
            </a:pPr>
            <a:r>
              <a:rPr lang="en" sz="2100"/>
              <a:t>At initialization W is small so all s ≈ 0. What is the loss?</a:t>
            </a:r>
            <a:endParaRPr sz="2100"/>
          </a:p>
          <a:p>
            <a:pPr indent="-361950" lvl="0" marL="457200" rtl="0" algn="l">
              <a:spcBef>
                <a:spcPts val="0"/>
              </a:spcBef>
              <a:spcAft>
                <a:spcPts val="0"/>
              </a:spcAft>
              <a:buSzPts val="2100"/>
              <a:buAutoNum type="arabicPeriod"/>
            </a:pPr>
            <a:r>
              <a:rPr lang="en" sz="2100"/>
              <a:t>What if the sum was over all classes? (including j = y_i) </a:t>
            </a:r>
            <a:endParaRPr sz="2100"/>
          </a:p>
          <a:p>
            <a:pPr indent="-361950" lvl="0" marL="457200" rtl="0" algn="l">
              <a:spcBef>
                <a:spcPts val="0"/>
              </a:spcBef>
              <a:spcAft>
                <a:spcPts val="0"/>
              </a:spcAft>
              <a:buSzPts val="2100"/>
              <a:buAutoNum type="arabicPeriod"/>
            </a:pPr>
            <a:r>
              <a:rPr lang="en" sz="2100"/>
              <a:t>What if we used mean instead of sum?</a:t>
            </a:r>
            <a:endParaRPr sz="2100"/>
          </a:p>
          <a:p>
            <a:pPr indent="-361950" lvl="0" marL="457200" rtl="0" algn="l">
              <a:spcBef>
                <a:spcPts val="0"/>
              </a:spcBef>
              <a:spcAft>
                <a:spcPts val="0"/>
              </a:spcAft>
              <a:buSzPts val="2100"/>
              <a:buAutoNum type="arabicPeriod"/>
            </a:pPr>
            <a:r>
              <a:rPr lang="en" sz="2100"/>
              <a:t>What if we used squared SVM loss?</a:t>
            </a:r>
            <a:endParaRPr sz="2100"/>
          </a:p>
        </p:txBody>
      </p:sp>
      <p:grpSp>
        <p:nvGrpSpPr>
          <p:cNvPr id="418" name="Google Shape;418;p42"/>
          <p:cNvGrpSpPr/>
          <p:nvPr/>
        </p:nvGrpSpPr>
        <p:grpSpPr>
          <a:xfrm>
            <a:off x="98372" y="1342125"/>
            <a:ext cx="4366571" cy="2697186"/>
            <a:chOff x="98375" y="1006538"/>
            <a:chExt cx="5583850" cy="3397388"/>
          </a:xfrm>
        </p:grpSpPr>
        <p:cxnSp>
          <p:nvCxnSpPr>
            <p:cNvPr id="419" name="Google Shape;419;p42"/>
            <p:cNvCxnSpPr/>
            <p:nvPr/>
          </p:nvCxnSpPr>
          <p:spPr>
            <a:xfrm>
              <a:off x="98375" y="4073775"/>
              <a:ext cx="5394000" cy="0"/>
            </a:xfrm>
            <a:prstGeom prst="straightConnector1">
              <a:avLst/>
            </a:prstGeom>
            <a:noFill/>
            <a:ln cap="flat" cmpd="sng" w="9525">
              <a:solidFill>
                <a:srgbClr val="000000"/>
              </a:solidFill>
              <a:prstDash val="solid"/>
              <a:round/>
              <a:headEnd len="med" w="med" type="none"/>
              <a:tailEnd len="med" w="med" type="none"/>
            </a:ln>
          </p:spPr>
        </p:cxnSp>
        <p:pic>
          <p:nvPicPr>
            <p:cNvPr id="420" name="Google Shape;420;p42"/>
            <p:cNvPicPr preferRelativeResize="0"/>
            <p:nvPr/>
          </p:nvPicPr>
          <p:blipFill>
            <a:blip r:embed="rId4">
              <a:alphaModFix/>
            </a:blip>
            <a:stretch>
              <a:fillRect/>
            </a:stretch>
          </p:blipFill>
          <p:spPr>
            <a:xfrm>
              <a:off x="1405003" y="1006538"/>
              <a:ext cx="1140231" cy="1258556"/>
            </a:xfrm>
            <a:prstGeom prst="rect">
              <a:avLst/>
            </a:prstGeom>
            <a:noFill/>
            <a:ln>
              <a:noFill/>
            </a:ln>
          </p:spPr>
        </p:pic>
        <p:pic>
          <p:nvPicPr>
            <p:cNvPr id="421" name="Google Shape;421;p42"/>
            <p:cNvPicPr preferRelativeResize="0"/>
            <p:nvPr/>
          </p:nvPicPr>
          <p:blipFill>
            <a:blip r:embed="rId5">
              <a:alphaModFix/>
            </a:blip>
            <a:stretch>
              <a:fillRect/>
            </a:stretch>
          </p:blipFill>
          <p:spPr>
            <a:xfrm>
              <a:off x="2670997" y="1006538"/>
              <a:ext cx="1258543" cy="1258543"/>
            </a:xfrm>
            <a:prstGeom prst="rect">
              <a:avLst/>
            </a:prstGeom>
            <a:noFill/>
            <a:ln>
              <a:noFill/>
            </a:ln>
          </p:spPr>
        </p:pic>
        <p:pic>
          <p:nvPicPr>
            <p:cNvPr id="422" name="Google Shape;422;p42"/>
            <p:cNvPicPr preferRelativeResize="0"/>
            <p:nvPr/>
          </p:nvPicPr>
          <p:blipFill>
            <a:blip r:embed="rId6">
              <a:alphaModFix/>
            </a:blip>
            <a:stretch>
              <a:fillRect/>
            </a:stretch>
          </p:blipFill>
          <p:spPr>
            <a:xfrm>
              <a:off x="4049441" y="1006559"/>
              <a:ext cx="1211051" cy="1211051"/>
            </a:xfrm>
            <a:prstGeom prst="rect">
              <a:avLst/>
            </a:prstGeom>
            <a:noFill/>
            <a:ln>
              <a:noFill/>
            </a:ln>
          </p:spPr>
        </p:pic>
        <p:sp>
          <p:nvSpPr>
            <p:cNvPr id="423" name="Google Shape;423;p42"/>
            <p:cNvSpPr txBox="1"/>
            <p:nvPr/>
          </p:nvSpPr>
          <p:spPr>
            <a:xfrm>
              <a:off x="125125" y="2419525"/>
              <a:ext cx="1314600" cy="2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t>cat</a:t>
              </a:r>
              <a:endParaRPr sz="1800"/>
            </a:p>
          </p:txBody>
        </p:sp>
        <p:sp>
          <p:nvSpPr>
            <p:cNvPr id="424" name="Google Shape;424;p42"/>
            <p:cNvSpPr txBox="1"/>
            <p:nvPr/>
          </p:nvSpPr>
          <p:spPr>
            <a:xfrm>
              <a:off x="125125" y="3576550"/>
              <a:ext cx="1314600" cy="2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t>frog</a:t>
              </a:r>
              <a:endParaRPr sz="1800"/>
            </a:p>
          </p:txBody>
        </p:sp>
        <p:sp>
          <p:nvSpPr>
            <p:cNvPr id="425" name="Google Shape;425;p42"/>
            <p:cNvSpPr txBox="1"/>
            <p:nvPr/>
          </p:nvSpPr>
          <p:spPr>
            <a:xfrm>
              <a:off x="125125" y="2999050"/>
              <a:ext cx="1314600" cy="2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t>car</a:t>
              </a:r>
              <a:endParaRPr sz="1800"/>
            </a:p>
          </p:txBody>
        </p:sp>
        <p:sp>
          <p:nvSpPr>
            <p:cNvPr id="426" name="Google Shape;426;p42"/>
            <p:cNvSpPr txBox="1"/>
            <p:nvPr/>
          </p:nvSpPr>
          <p:spPr>
            <a:xfrm>
              <a:off x="1651725" y="2391125"/>
              <a:ext cx="1211100" cy="3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t>3.2</a:t>
              </a:r>
              <a:endParaRPr b="1" sz="2400"/>
            </a:p>
          </p:txBody>
        </p:sp>
        <p:sp>
          <p:nvSpPr>
            <p:cNvPr id="427" name="Google Shape;427;p42"/>
            <p:cNvSpPr txBox="1"/>
            <p:nvPr/>
          </p:nvSpPr>
          <p:spPr>
            <a:xfrm>
              <a:off x="1651725" y="2924525"/>
              <a:ext cx="1211100" cy="3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5.1</a:t>
              </a:r>
              <a:endParaRPr sz="2400"/>
            </a:p>
          </p:txBody>
        </p:sp>
        <p:sp>
          <p:nvSpPr>
            <p:cNvPr id="428" name="Google Shape;428;p42"/>
            <p:cNvSpPr txBox="1"/>
            <p:nvPr/>
          </p:nvSpPr>
          <p:spPr>
            <a:xfrm>
              <a:off x="1575525" y="3457925"/>
              <a:ext cx="1211100" cy="3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-1.7</a:t>
              </a:r>
              <a:endParaRPr sz="2400"/>
            </a:p>
          </p:txBody>
        </p:sp>
        <p:sp>
          <p:nvSpPr>
            <p:cNvPr id="429" name="Google Shape;429;p42"/>
            <p:cNvSpPr txBox="1"/>
            <p:nvPr/>
          </p:nvSpPr>
          <p:spPr>
            <a:xfrm>
              <a:off x="3099525" y="2924525"/>
              <a:ext cx="1211100" cy="3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t>4.9</a:t>
              </a:r>
              <a:endParaRPr b="1" sz="2400"/>
            </a:p>
          </p:txBody>
        </p:sp>
        <p:sp>
          <p:nvSpPr>
            <p:cNvPr id="430" name="Google Shape;430;p42"/>
            <p:cNvSpPr txBox="1"/>
            <p:nvPr/>
          </p:nvSpPr>
          <p:spPr>
            <a:xfrm>
              <a:off x="3099525" y="2391125"/>
              <a:ext cx="1211100" cy="3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1.3</a:t>
              </a:r>
              <a:endParaRPr sz="2400"/>
            </a:p>
          </p:txBody>
        </p:sp>
        <p:sp>
          <p:nvSpPr>
            <p:cNvPr id="431" name="Google Shape;431;p42"/>
            <p:cNvSpPr txBox="1"/>
            <p:nvPr/>
          </p:nvSpPr>
          <p:spPr>
            <a:xfrm>
              <a:off x="3099525" y="3457925"/>
              <a:ext cx="1211100" cy="3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2.0</a:t>
              </a:r>
              <a:endParaRPr sz="2400"/>
            </a:p>
          </p:txBody>
        </p:sp>
        <p:sp>
          <p:nvSpPr>
            <p:cNvPr id="432" name="Google Shape;432;p42"/>
            <p:cNvSpPr txBox="1"/>
            <p:nvPr/>
          </p:nvSpPr>
          <p:spPr>
            <a:xfrm>
              <a:off x="4318725" y="3457925"/>
              <a:ext cx="1211100" cy="3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t>-3.1</a:t>
              </a:r>
              <a:endParaRPr b="1" sz="2400"/>
            </a:p>
          </p:txBody>
        </p:sp>
        <p:sp>
          <p:nvSpPr>
            <p:cNvPr id="433" name="Google Shape;433;p42"/>
            <p:cNvSpPr txBox="1"/>
            <p:nvPr/>
          </p:nvSpPr>
          <p:spPr>
            <a:xfrm>
              <a:off x="4471125" y="2924525"/>
              <a:ext cx="1211100" cy="3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2.5</a:t>
              </a:r>
              <a:endParaRPr sz="2400"/>
            </a:p>
          </p:txBody>
        </p:sp>
        <p:sp>
          <p:nvSpPr>
            <p:cNvPr id="434" name="Google Shape;434;p42"/>
            <p:cNvSpPr txBox="1"/>
            <p:nvPr/>
          </p:nvSpPr>
          <p:spPr>
            <a:xfrm>
              <a:off x="4471125" y="2391125"/>
              <a:ext cx="1211100" cy="3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2.2</a:t>
              </a:r>
              <a:endParaRPr sz="2400"/>
            </a:p>
          </p:txBody>
        </p:sp>
        <p:sp>
          <p:nvSpPr>
            <p:cNvPr id="435" name="Google Shape;435;p42"/>
            <p:cNvSpPr txBox="1"/>
            <p:nvPr/>
          </p:nvSpPr>
          <p:spPr>
            <a:xfrm>
              <a:off x="3229673" y="3964582"/>
              <a:ext cx="8730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0000FF"/>
                  </a:solidFill>
                </a:rPr>
                <a:t>0</a:t>
              </a:r>
              <a:endParaRPr sz="2400">
                <a:solidFill>
                  <a:srgbClr val="0000FF"/>
                </a:solidFill>
              </a:endParaRPr>
            </a:p>
          </p:txBody>
        </p:sp>
        <p:sp>
          <p:nvSpPr>
            <p:cNvPr id="436" name="Google Shape;436;p42"/>
            <p:cNvSpPr txBox="1"/>
            <p:nvPr/>
          </p:nvSpPr>
          <p:spPr>
            <a:xfrm>
              <a:off x="98375" y="4048425"/>
              <a:ext cx="1258500" cy="3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t>Losses:</a:t>
              </a:r>
              <a:endParaRPr sz="1800"/>
            </a:p>
          </p:txBody>
        </p:sp>
        <p:sp>
          <p:nvSpPr>
            <p:cNvPr id="437" name="Google Shape;437;p42"/>
            <p:cNvSpPr txBox="1"/>
            <p:nvPr/>
          </p:nvSpPr>
          <p:spPr>
            <a:xfrm>
              <a:off x="1705673" y="3964582"/>
              <a:ext cx="8730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0000FF"/>
                  </a:solidFill>
                </a:rPr>
                <a:t>2.9</a:t>
              </a:r>
              <a:endParaRPr sz="2400">
                <a:solidFill>
                  <a:srgbClr val="0000FF"/>
                </a:solidFill>
              </a:endParaRPr>
            </a:p>
          </p:txBody>
        </p:sp>
        <p:sp>
          <p:nvSpPr>
            <p:cNvPr id="438" name="Google Shape;438;p42"/>
            <p:cNvSpPr txBox="1"/>
            <p:nvPr/>
          </p:nvSpPr>
          <p:spPr>
            <a:xfrm>
              <a:off x="4309300" y="3964575"/>
              <a:ext cx="10125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0000FF"/>
                  </a:solidFill>
                </a:rPr>
                <a:t>12.9</a:t>
              </a:r>
              <a:endParaRPr sz="2400">
                <a:solidFill>
                  <a:srgbClr val="0000FF"/>
                </a:solidFill>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sp>
        <p:nvSpPr>
          <p:cNvPr id="443" name="Google Shape;443;p43"/>
          <p:cNvSpPr txBox="1"/>
          <p:nvPr>
            <p:ph idx="12" type="sldNum"/>
          </p:nvPr>
        </p:nvSpPr>
        <p:spPr>
          <a:xfrm>
            <a:off x="6427089" y="466785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444" name="Google Shape;444;p43"/>
          <p:cNvPicPr preferRelativeResize="0"/>
          <p:nvPr/>
        </p:nvPicPr>
        <p:blipFill>
          <a:blip r:embed="rId3">
            <a:alphaModFix/>
          </a:blip>
          <a:stretch>
            <a:fillRect/>
          </a:stretch>
        </p:blipFill>
        <p:spPr>
          <a:xfrm>
            <a:off x="723375" y="1804000"/>
            <a:ext cx="7572001" cy="2512525"/>
          </a:xfrm>
          <a:prstGeom prst="rect">
            <a:avLst/>
          </a:prstGeom>
          <a:noFill/>
          <a:ln>
            <a:noFill/>
          </a:ln>
        </p:spPr>
      </p:pic>
      <p:pic>
        <p:nvPicPr>
          <p:cNvPr id="445" name="Google Shape;445;p43"/>
          <p:cNvPicPr preferRelativeResize="0"/>
          <p:nvPr/>
        </p:nvPicPr>
        <p:blipFill>
          <a:blip r:embed="rId4">
            <a:alphaModFix/>
          </a:blip>
          <a:stretch>
            <a:fillRect/>
          </a:stretch>
        </p:blipFill>
        <p:spPr>
          <a:xfrm>
            <a:off x="1374313" y="948323"/>
            <a:ext cx="5790024" cy="620725"/>
          </a:xfrm>
          <a:prstGeom prst="rect">
            <a:avLst/>
          </a:prstGeom>
          <a:noFill/>
          <a:ln>
            <a:noFill/>
          </a:ln>
        </p:spPr>
      </p:pic>
      <p:sp>
        <p:nvSpPr>
          <p:cNvPr id="446" name="Google Shape;446;p43"/>
          <p:cNvSpPr txBox="1"/>
          <p:nvPr/>
        </p:nvSpPr>
        <p:spPr>
          <a:xfrm>
            <a:off x="160025" y="87300"/>
            <a:ext cx="5426700" cy="46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Example numpy code:</a:t>
            </a:r>
            <a:endParaRPr sz="24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 name="Shape 450"/>
        <p:cNvGrpSpPr/>
        <p:nvPr/>
      </p:nvGrpSpPr>
      <p:grpSpPr>
        <a:xfrm>
          <a:off x="0" y="0"/>
          <a:ext cx="0" cy="0"/>
          <a:chOff x="0" y="0"/>
          <a:chExt cx="0" cy="0"/>
        </a:xfrm>
      </p:grpSpPr>
      <p:sp>
        <p:nvSpPr>
          <p:cNvPr id="451" name="Google Shape;451;p44"/>
          <p:cNvSpPr txBox="1"/>
          <p:nvPr>
            <p:ph idx="12" type="sldNum"/>
          </p:nvPr>
        </p:nvSpPr>
        <p:spPr>
          <a:xfrm>
            <a:off x="6427089" y="466785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52" name="Google Shape;452;p44"/>
          <p:cNvSpPr txBox="1"/>
          <p:nvPr/>
        </p:nvSpPr>
        <p:spPr>
          <a:xfrm>
            <a:off x="160025" y="87300"/>
            <a:ext cx="5426700" cy="46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Coding tip: Keep notes on dimensions</a:t>
            </a:r>
            <a:r>
              <a:rPr lang="en" sz="2400"/>
              <a:t>:</a:t>
            </a:r>
            <a:endParaRPr sz="2400"/>
          </a:p>
        </p:txBody>
      </p:sp>
      <p:pic>
        <p:nvPicPr>
          <p:cNvPr descr="Untitled.jpg" id="453" name="Google Shape;453;p44"/>
          <p:cNvPicPr preferRelativeResize="0"/>
          <p:nvPr/>
        </p:nvPicPr>
        <p:blipFill>
          <a:blip r:embed="rId3">
            <a:alphaModFix/>
          </a:blip>
          <a:stretch>
            <a:fillRect/>
          </a:stretch>
        </p:blipFill>
        <p:spPr>
          <a:xfrm>
            <a:off x="850125" y="1350928"/>
            <a:ext cx="6544725" cy="13718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sp>
        <p:nvSpPr>
          <p:cNvPr id="458" name="Google Shape;458;p45"/>
          <p:cNvSpPr txBox="1"/>
          <p:nvPr>
            <p:ph idx="12" type="sldNum"/>
          </p:nvPr>
        </p:nvSpPr>
        <p:spPr>
          <a:xfrm>
            <a:off x="6427089" y="466785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59" name="Google Shape;459;p45"/>
          <p:cNvSpPr txBox="1"/>
          <p:nvPr/>
        </p:nvSpPr>
        <p:spPr>
          <a:xfrm>
            <a:off x="174575" y="101850"/>
            <a:ext cx="5441400" cy="50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There is a “bug” with the loss:</a:t>
            </a:r>
            <a:endParaRPr sz="2400"/>
          </a:p>
        </p:txBody>
      </p:sp>
      <p:pic>
        <p:nvPicPr>
          <p:cNvPr id="460" name="Google Shape;460;p45"/>
          <p:cNvPicPr preferRelativeResize="0"/>
          <p:nvPr/>
        </p:nvPicPr>
        <p:blipFill>
          <a:blip r:embed="rId3">
            <a:alphaModFix/>
          </a:blip>
          <a:stretch>
            <a:fillRect/>
          </a:stretch>
        </p:blipFill>
        <p:spPr>
          <a:xfrm>
            <a:off x="425486" y="1360675"/>
            <a:ext cx="7201189" cy="509100"/>
          </a:xfrm>
          <a:prstGeom prst="rect">
            <a:avLst/>
          </a:prstGeom>
          <a:noFill/>
          <a:ln>
            <a:noFill/>
          </a:ln>
        </p:spPr>
      </p:pic>
      <p:pic>
        <p:nvPicPr>
          <p:cNvPr id="461" name="Google Shape;461;p45"/>
          <p:cNvPicPr preferRelativeResize="0"/>
          <p:nvPr/>
        </p:nvPicPr>
        <p:blipFill>
          <a:blip r:embed="rId4">
            <a:alphaModFix/>
          </a:blip>
          <a:stretch>
            <a:fillRect/>
          </a:stretch>
        </p:blipFill>
        <p:spPr>
          <a:xfrm rot="1750135">
            <a:off x="7330381" y="716119"/>
            <a:ext cx="903582" cy="797718"/>
          </a:xfrm>
          <a:prstGeom prst="rect">
            <a:avLst/>
          </a:prstGeom>
          <a:noFill/>
          <a:ln>
            <a:noFill/>
          </a:ln>
        </p:spPr>
      </p:pic>
      <p:sp>
        <p:nvSpPr>
          <p:cNvPr id="462" name="Google Shape;462;p45"/>
          <p:cNvSpPr txBox="1"/>
          <p:nvPr/>
        </p:nvSpPr>
        <p:spPr>
          <a:xfrm>
            <a:off x="301950" y="2204150"/>
            <a:ext cx="8540100" cy="205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t>E.g. Suppose that we found a W such that L = 0. </a:t>
            </a:r>
            <a:endParaRPr sz="3000"/>
          </a:p>
          <a:p>
            <a:pPr indent="0" lvl="0" marL="0" rtl="0" algn="l">
              <a:spcBef>
                <a:spcPts val="0"/>
              </a:spcBef>
              <a:spcAft>
                <a:spcPts val="0"/>
              </a:spcAft>
              <a:buNone/>
            </a:pPr>
            <a:r>
              <a:rPr lang="en" sz="3000"/>
              <a:t>Is this W unique?</a:t>
            </a:r>
            <a:endParaRPr sz="3000"/>
          </a:p>
        </p:txBody>
      </p:sp>
      <p:pic>
        <p:nvPicPr>
          <p:cNvPr id="463" name="Google Shape;463;p45"/>
          <p:cNvPicPr preferRelativeResize="0"/>
          <p:nvPr/>
        </p:nvPicPr>
        <p:blipFill>
          <a:blip r:embed="rId5">
            <a:alphaModFix/>
          </a:blip>
          <a:stretch>
            <a:fillRect/>
          </a:stretch>
        </p:blipFill>
        <p:spPr>
          <a:xfrm>
            <a:off x="425475" y="779088"/>
            <a:ext cx="1952937" cy="4134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cxnSp>
        <p:nvCxnSpPr>
          <p:cNvPr id="468" name="Google Shape;468;p46"/>
          <p:cNvCxnSpPr/>
          <p:nvPr/>
        </p:nvCxnSpPr>
        <p:spPr>
          <a:xfrm>
            <a:off x="98375" y="4073775"/>
            <a:ext cx="5394000" cy="0"/>
          </a:xfrm>
          <a:prstGeom prst="straightConnector1">
            <a:avLst/>
          </a:prstGeom>
          <a:noFill/>
          <a:ln cap="flat" cmpd="sng" w="9525">
            <a:solidFill>
              <a:srgbClr val="000000"/>
            </a:solidFill>
            <a:prstDash val="solid"/>
            <a:round/>
            <a:headEnd len="med" w="med" type="none"/>
            <a:tailEnd len="med" w="med" type="none"/>
          </a:ln>
        </p:spPr>
      </p:cxnSp>
      <p:sp>
        <p:nvSpPr>
          <p:cNvPr id="469" name="Google Shape;469;p46"/>
          <p:cNvSpPr txBox="1"/>
          <p:nvPr>
            <p:ph idx="12" type="sldNum"/>
          </p:nvPr>
        </p:nvSpPr>
        <p:spPr>
          <a:xfrm>
            <a:off x="6427089" y="466785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470" name="Google Shape;470;p46"/>
          <p:cNvPicPr preferRelativeResize="0"/>
          <p:nvPr/>
        </p:nvPicPr>
        <p:blipFill>
          <a:blip r:embed="rId3">
            <a:alphaModFix/>
          </a:blip>
          <a:stretch>
            <a:fillRect/>
          </a:stretch>
        </p:blipFill>
        <p:spPr>
          <a:xfrm>
            <a:off x="1405003" y="1006538"/>
            <a:ext cx="1140231" cy="1258556"/>
          </a:xfrm>
          <a:prstGeom prst="rect">
            <a:avLst/>
          </a:prstGeom>
          <a:noFill/>
          <a:ln>
            <a:noFill/>
          </a:ln>
        </p:spPr>
      </p:pic>
      <p:pic>
        <p:nvPicPr>
          <p:cNvPr id="471" name="Google Shape;471;p46"/>
          <p:cNvPicPr preferRelativeResize="0"/>
          <p:nvPr/>
        </p:nvPicPr>
        <p:blipFill>
          <a:blip r:embed="rId4">
            <a:alphaModFix/>
          </a:blip>
          <a:stretch>
            <a:fillRect/>
          </a:stretch>
        </p:blipFill>
        <p:spPr>
          <a:xfrm>
            <a:off x="2670997" y="1006538"/>
            <a:ext cx="1258543" cy="1258543"/>
          </a:xfrm>
          <a:prstGeom prst="rect">
            <a:avLst/>
          </a:prstGeom>
          <a:noFill/>
          <a:ln>
            <a:noFill/>
          </a:ln>
        </p:spPr>
      </p:pic>
      <p:pic>
        <p:nvPicPr>
          <p:cNvPr id="472" name="Google Shape;472;p46"/>
          <p:cNvPicPr preferRelativeResize="0"/>
          <p:nvPr/>
        </p:nvPicPr>
        <p:blipFill>
          <a:blip r:embed="rId5">
            <a:alphaModFix/>
          </a:blip>
          <a:stretch>
            <a:fillRect/>
          </a:stretch>
        </p:blipFill>
        <p:spPr>
          <a:xfrm>
            <a:off x="4049441" y="1006559"/>
            <a:ext cx="1211051" cy="1211051"/>
          </a:xfrm>
          <a:prstGeom prst="rect">
            <a:avLst/>
          </a:prstGeom>
          <a:noFill/>
          <a:ln>
            <a:noFill/>
          </a:ln>
        </p:spPr>
      </p:pic>
      <p:sp>
        <p:nvSpPr>
          <p:cNvPr id="473" name="Google Shape;473;p46"/>
          <p:cNvSpPr txBox="1"/>
          <p:nvPr/>
        </p:nvSpPr>
        <p:spPr>
          <a:xfrm>
            <a:off x="272825" y="124025"/>
            <a:ext cx="5313900" cy="3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t>Suppose: 3 training examples, 3 classes.</a:t>
            </a:r>
            <a:endParaRPr sz="1800"/>
          </a:p>
          <a:p>
            <a:pPr indent="0" lvl="0" marL="0" rtl="0" algn="l">
              <a:spcBef>
                <a:spcPts val="0"/>
              </a:spcBef>
              <a:spcAft>
                <a:spcPts val="0"/>
              </a:spcAft>
              <a:buNone/>
            </a:pPr>
            <a:r>
              <a:rPr lang="en" sz="1800"/>
              <a:t>With some W the scores                           are:</a:t>
            </a:r>
            <a:endParaRPr sz="1800"/>
          </a:p>
        </p:txBody>
      </p:sp>
      <p:sp>
        <p:nvSpPr>
          <p:cNvPr id="474" name="Google Shape;474;p46"/>
          <p:cNvSpPr txBox="1"/>
          <p:nvPr/>
        </p:nvSpPr>
        <p:spPr>
          <a:xfrm>
            <a:off x="125125" y="2419525"/>
            <a:ext cx="1314600" cy="2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cat</a:t>
            </a:r>
            <a:endParaRPr sz="2400"/>
          </a:p>
        </p:txBody>
      </p:sp>
      <p:sp>
        <p:nvSpPr>
          <p:cNvPr id="475" name="Google Shape;475;p46"/>
          <p:cNvSpPr txBox="1"/>
          <p:nvPr/>
        </p:nvSpPr>
        <p:spPr>
          <a:xfrm>
            <a:off x="125125" y="3576550"/>
            <a:ext cx="1314600" cy="2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frog</a:t>
            </a:r>
            <a:endParaRPr sz="2400"/>
          </a:p>
        </p:txBody>
      </p:sp>
      <p:sp>
        <p:nvSpPr>
          <p:cNvPr id="476" name="Google Shape;476;p46"/>
          <p:cNvSpPr txBox="1"/>
          <p:nvPr/>
        </p:nvSpPr>
        <p:spPr>
          <a:xfrm>
            <a:off x="125125" y="2999050"/>
            <a:ext cx="1314600" cy="2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car</a:t>
            </a:r>
            <a:endParaRPr sz="2400"/>
          </a:p>
        </p:txBody>
      </p:sp>
      <p:sp>
        <p:nvSpPr>
          <p:cNvPr id="477" name="Google Shape;477;p46"/>
          <p:cNvSpPr txBox="1"/>
          <p:nvPr/>
        </p:nvSpPr>
        <p:spPr>
          <a:xfrm>
            <a:off x="1651725" y="2391125"/>
            <a:ext cx="1211100" cy="3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t>3.2</a:t>
            </a:r>
            <a:endParaRPr b="1" sz="3000"/>
          </a:p>
        </p:txBody>
      </p:sp>
      <p:sp>
        <p:nvSpPr>
          <p:cNvPr id="478" name="Google Shape;478;p46"/>
          <p:cNvSpPr txBox="1"/>
          <p:nvPr/>
        </p:nvSpPr>
        <p:spPr>
          <a:xfrm>
            <a:off x="1651725" y="2924525"/>
            <a:ext cx="1211100" cy="3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t>5.1</a:t>
            </a:r>
            <a:endParaRPr sz="3000"/>
          </a:p>
        </p:txBody>
      </p:sp>
      <p:sp>
        <p:nvSpPr>
          <p:cNvPr id="479" name="Google Shape;479;p46"/>
          <p:cNvSpPr txBox="1"/>
          <p:nvPr/>
        </p:nvSpPr>
        <p:spPr>
          <a:xfrm>
            <a:off x="1575525" y="3457925"/>
            <a:ext cx="1211100" cy="3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t>-1.7</a:t>
            </a:r>
            <a:endParaRPr sz="3000"/>
          </a:p>
        </p:txBody>
      </p:sp>
      <p:sp>
        <p:nvSpPr>
          <p:cNvPr id="480" name="Google Shape;480;p46"/>
          <p:cNvSpPr txBox="1"/>
          <p:nvPr/>
        </p:nvSpPr>
        <p:spPr>
          <a:xfrm>
            <a:off x="3099525" y="2924525"/>
            <a:ext cx="1211100" cy="3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t>4.9</a:t>
            </a:r>
            <a:endParaRPr b="1" sz="3000"/>
          </a:p>
        </p:txBody>
      </p:sp>
      <p:sp>
        <p:nvSpPr>
          <p:cNvPr id="481" name="Google Shape;481;p46"/>
          <p:cNvSpPr txBox="1"/>
          <p:nvPr/>
        </p:nvSpPr>
        <p:spPr>
          <a:xfrm>
            <a:off x="3099525" y="2391125"/>
            <a:ext cx="1211100" cy="3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t>1.3</a:t>
            </a:r>
            <a:endParaRPr sz="3000"/>
          </a:p>
        </p:txBody>
      </p:sp>
      <p:sp>
        <p:nvSpPr>
          <p:cNvPr id="482" name="Google Shape;482;p46"/>
          <p:cNvSpPr txBox="1"/>
          <p:nvPr/>
        </p:nvSpPr>
        <p:spPr>
          <a:xfrm>
            <a:off x="3099525" y="3457925"/>
            <a:ext cx="1211100" cy="3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t>2.0</a:t>
            </a:r>
            <a:endParaRPr sz="3000"/>
          </a:p>
        </p:txBody>
      </p:sp>
      <p:sp>
        <p:nvSpPr>
          <p:cNvPr id="483" name="Google Shape;483;p46"/>
          <p:cNvSpPr txBox="1"/>
          <p:nvPr/>
        </p:nvSpPr>
        <p:spPr>
          <a:xfrm>
            <a:off x="4318725" y="3457925"/>
            <a:ext cx="1211100" cy="3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t>-3.1</a:t>
            </a:r>
            <a:endParaRPr b="1" sz="3000"/>
          </a:p>
        </p:txBody>
      </p:sp>
      <p:sp>
        <p:nvSpPr>
          <p:cNvPr id="484" name="Google Shape;484;p46"/>
          <p:cNvSpPr txBox="1"/>
          <p:nvPr/>
        </p:nvSpPr>
        <p:spPr>
          <a:xfrm>
            <a:off x="4471125" y="2924525"/>
            <a:ext cx="1211100" cy="3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t>2.5</a:t>
            </a:r>
            <a:endParaRPr sz="3000"/>
          </a:p>
        </p:txBody>
      </p:sp>
      <p:sp>
        <p:nvSpPr>
          <p:cNvPr id="485" name="Google Shape;485;p46"/>
          <p:cNvSpPr txBox="1"/>
          <p:nvPr/>
        </p:nvSpPr>
        <p:spPr>
          <a:xfrm>
            <a:off x="4471125" y="2391125"/>
            <a:ext cx="1211100" cy="3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t>2.2</a:t>
            </a:r>
            <a:endParaRPr sz="3000"/>
          </a:p>
        </p:txBody>
      </p:sp>
      <p:pic>
        <p:nvPicPr>
          <p:cNvPr id="486" name="Google Shape;486;p46"/>
          <p:cNvPicPr preferRelativeResize="0"/>
          <p:nvPr/>
        </p:nvPicPr>
        <p:blipFill>
          <a:blip r:embed="rId6">
            <a:alphaModFix/>
          </a:blip>
          <a:stretch>
            <a:fillRect/>
          </a:stretch>
        </p:blipFill>
        <p:spPr>
          <a:xfrm>
            <a:off x="2975800" y="479524"/>
            <a:ext cx="1449175" cy="306800"/>
          </a:xfrm>
          <a:prstGeom prst="rect">
            <a:avLst/>
          </a:prstGeom>
          <a:noFill/>
          <a:ln>
            <a:noFill/>
          </a:ln>
        </p:spPr>
      </p:pic>
      <p:cxnSp>
        <p:nvCxnSpPr>
          <p:cNvPr id="487" name="Google Shape;487;p46"/>
          <p:cNvCxnSpPr/>
          <p:nvPr/>
        </p:nvCxnSpPr>
        <p:spPr>
          <a:xfrm>
            <a:off x="5679900" y="124025"/>
            <a:ext cx="0" cy="4439700"/>
          </a:xfrm>
          <a:prstGeom prst="straightConnector1">
            <a:avLst/>
          </a:prstGeom>
          <a:noFill/>
          <a:ln cap="flat" cmpd="sng" w="19050">
            <a:solidFill>
              <a:srgbClr val="000000"/>
            </a:solidFill>
            <a:prstDash val="solid"/>
            <a:round/>
            <a:headEnd len="med" w="med" type="none"/>
            <a:tailEnd len="med" w="med" type="none"/>
          </a:ln>
        </p:spPr>
      </p:cxnSp>
      <p:pic>
        <p:nvPicPr>
          <p:cNvPr id="488" name="Google Shape;488;p46"/>
          <p:cNvPicPr preferRelativeResize="0"/>
          <p:nvPr/>
        </p:nvPicPr>
        <p:blipFill>
          <a:blip r:embed="rId7">
            <a:alphaModFix/>
          </a:blip>
          <a:stretch>
            <a:fillRect/>
          </a:stretch>
        </p:blipFill>
        <p:spPr>
          <a:xfrm>
            <a:off x="5777118" y="219590"/>
            <a:ext cx="3316057" cy="355500"/>
          </a:xfrm>
          <a:prstGeom prst="rect">
            <a:avLst/>
          </a:prstGeom>
          <a:noFill/>
          <a:ln cap="flat" cmpd="sng" w="19050">
            <a:solidFill>
              <a:srgbClr val="0000FF"/>
            </a:solidFill>
            <a:prstDash val="solid"/>
            <a:round/>
            <a:headEnd len="sm" w="sm" type="none"/>
            <a:tailEnd len="sm" w="sm" type="none"/>
          </a:ln>
        </p:spPr>
      </p:pic>
      <p:sp>
        <p:nvSpPr>
          <p:cNvPr id="489" name="Google Shape;489;p46"/>
          <p:cNvSpPr txBox="1"/>
          <p:nvPr/>
        </p:nvSpPr>
        <p:spPr>
          <a:xfrm>
            <a:off x="5842725" y="978200"/>
            <a:ext cx="3128100" cy="108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0000FF"/>
                </a:solidFill>
              </a:rPr>
              <a:t>= max(0, 1.3 - 4.9 + 1) </a:t>
            </a:r>
            <a:endParaRPr sz="1800">
              <a:solidFill>
                <a:srgbClr val="0000FF"/>
              </a:solidFill>
            </a:endParaRPr>
          </a:p>
          <a:p>
            <a:pPr indent="0" lvl="0" marL="0" rtl="0" algn="l">
              <a:spcBef>
                <a:spcPts val="0"/>
              </a:spcBef>
              <a:spcAft>
                <a:spcPts val="0"/>
              </a:spcAft>
              <a:buNone/>
            </a:pPr>
            <a:r>
              <a:rPr lang="en" sz="1800">
                <a:solidFill>
                  <a:srgbClr val="0000FF"/>
                </a:solidFill>
              </a:rPr>
              <a:t>   +max(0, 2.0 - 4.9 + 1)</a:t>
            </a:r>
            <a:endParaRPr sz="1800">
              <a:solidFill>
                <a:srgbClr val="0000FF"/>
              </a:solidFill>
            </a:endParaRPr>
          </a:p>
          <a:p>
            <a:pPr indent="0" lvl="0" marL="0" rtl="0" algn="l">
              <a:spcBef>
                <a:spcPts val="0"/>
              </a:spcBef>
              <a:spcAft>
                <a:spcPts val="0"/>
              </a:spcAft>
              <a:buNone/>
            </a:pPr>
            <a:r>
              <a:rPr lang="en" sz="1800">
                <a:solidFill>
                  <a:srgbClr val="0000FF"/>
                </a:solidFill>
              </a:rPr>
              <a:t>= max(0, -2.6) + max(0, -1.9)</a:t>
            </a:r>
            <a:endParaRPr sz="1800">
              <a:solidFill>
                <a:srgbClr val="0000FF"/>
              </a:solidFill>
            </a:endParaRPr>
          </a:p>
          <a:p>
            <a:pPr indent="0" lvl="0" marL="0" rtl="0" algn="l">
              <a:spcBef>
                <a:spcPts val="0"/>
              </a:spcBef>
              <a:spcAft>
                <a:spcPts val="0"/>
              </a:spcAft>
              <a:buNone/>
            </a:pPr>
            <a:r>
              <a:rPr lang="en" sz="1800">
                <a:solidFill>
                  <a:srgbClr val="0000FF"/>
                </a:solidFill>
              </a:rPr>
              <a:t>= 0 + 0</a:t>
            </a:r>
            <a:endParaRPr sz="1800">
              <a:solidFill>
                <a:srgbClr val="0000FF"/>
              </a:solidFill>
            </a:endParaRPr>
          </a:p>
          <a:p>
            <a:pPr indent="0" lvl="0" marL="0" rtl="0" algn="l">
              <a:spcBef>
                <a:spcPts val="0"/>
              </a:spcBef>
              <a:spcAft>
                <a:spcPts val="0"/>
              </a:spcAft>
              <a:buNone/>
            </a:pPr>
            <a:r>
              <a:rPr lang="en" sz="1800">
                <a:solidFill>
                  <a:srgbClr val="0000FF"/>
                </a:solidFill>
              </a:rPr>
              <a:t>= 0</a:t>
            </a:r>
            <a:endParaRPr sz="1800">
              <a:solidFill>
                <a:srgbClr val="0000FF"/>
              </a:solidFill>
            </a:endParaRPr>
          </a:p>
        </p:txBody>
      </p:sp>
      <p:sp>
        <p:nvSpPr>
          <p:cNvPr id="490" name="Google Shape;490;p46"/>
          <p:cNvSpPr/>
          <p:nvPr/>
        </p:nvSpPr>
        <p:spPr>
          <a:xfrm>
            <a:off x="2837225" y="2400575"/>
            <a:ext cx="1155900" cy="2116800"/>
          </a:xfrm>
          <a:prstGeom prst="rect">
            <a:avLst/>
          </a:prstGeom>
          <a:noFill/>
          <a:ln cap="flat" cmpd="sng" w="1905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46"/>
          <p:cNvSpPr txBox="1"/>
          <p:nvPr/>
        </p:nvSpPr>
        <p:spPr>
          <a:xfrm>
            <a:off x="3229673" y="3964582"/>
            <a:ext cx="8730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0000FF"/>
                </a:solidFill>
              </a:rPr>
              <a:t>0</a:t>
            </a:r>
            <a:endParaRPr sz="3000">
              <a:solidFill>
                <a:srgbClr val="0000FF"/>
              </a:solidFill>
            </a:endParaRPr>
          </a:p>
        </p:txBody>
      </p:sp>
      <p:sp>
        <p:nvSpPr>
          <p:cNvPr id="492" name="Google Shape;492;p46"/>
          <p:cNvSpPr txBox="1"/>
          <p:nvPr/>
        </p:nvSpPr>
        <p:spPr>
          <a:xfrm>
            <a:off x="98375" y="4048425"/>
            <a:ext cx="1258500" cy="3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Losses:</a:t>
            </a:r>
            <a:endParaRPr sz="2400"/>
          </a:p>
        </p:txBody>
      </p:sp>
      <p:sp>
        <p:nvSpPr>
          <p:cNvPr id="493" name="Google Shape;493;p46"/>
          <p:cNvSpPr txBox="1"/>
          <p:nvPr/>
        </p:nvSpPr>
        <p:spPr>
          <a:xfrm>
            <a:off x="1705673" y="3964582"/>
            <a:ext cx="8730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t>2.9</a:t>
            </a:r>
            <a:endParaRPr sz="3000"/>
          </a:p>
        </p:txBody>
      </p:sp>
      <p:sp>
        <p:nvSpPr>
          <p:cNvPr id="494" name="Google Shape;494;p46"/>
          <p:cNvSpPr txBox="1"/>
          <p:nvPr/>
        </p:nvSpPr>
        <p:spPr>
          <a:xfrm>
            <a:off x="5777125" y="670350"/>
            <a:ext cx="1847700" cy="30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t>Before:</a:t>
            </a:r>
            <a:endParaRPr b="1" sz="1800"/>
          </a:p>
        </p:txBody>
      </p:sp>
      <p:sp>
        <p:nvSpPr>
          <p:cNvPr id="495" name="Google Shape;495;p46"/>
          <p:cNvSpPr txBox="1"/>
          <p:nvPr/>
        </p:nvSpPr>
        <p:spPr>
          <a:xfrm>
            <a:off x="5777125" y="2592900"/>
            <a:ext cx="2981400" cy="30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t>With W twice as large:</a:t>
            </a:r>
            <a:endParaRPr b="1" sz="1800"/>
          </a:p>
        </p:txBody>
      </p:sp>
      <p:sp>
        <p:nvSpPr>
          <p:cNvPr id="496" name="Google Shape;496;p46"/>
          <p:cNvSpPr txBox="1"/>
          <p:nvPr/>
        </p:nvSpPr>
        <p:spPr>
          <a:xfrm>
            <a:off x="5842725" y="2883200"/>
            <a:ext cx="3128100" cy="108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0000FF"/>
                </a:solidFill>
              </a:rPr>
              <a:t>= max(0, 2.6 - 9.8 + 1) </a:t>
            </a:r>
            <a:endParaRPr sz="1800">
              <a:solidFill>
                <a:srgbClr val="0000FF"/>
              </a:solidFill>
            </a:endParaRPr>
          </a:p>
          <a:p>
            <a:pPr indent="0" lvl="0" marL="0" rtl="0" algn="l">
              <a:spcBef>
                <a:spcPts val="0"/>
              </a:spcBef>
              <a:spcAft>
                <a:spcPts val="0"/>
              </a:spcAft>
              <a:buNone/>
            </a:pPr>
            <a:r>
              <a:rPr lang="en" sz="1800">
                <a:solidFill>
                  <a:srgbClr val="0000FF"/>
                </a:solidFill>
              </a:rPr>
              <a:t>   +max(0, 4.0 - 9.8 + 1)</a:t>
            </a:r>
            <a:endParaRPr sz="1800">
              <a:solidFill>
                <a:srgbClr val="0000FF"/>
              </a:solidFill>
            </a:endParaRPr>
          </a:p>
          <a:p>
            <a:pPr indent="0" lvl="0" marL="0" rtl="0" algn="l">
              <a:spcBef>
                <a:spcPts val="0"/>
              </a:spcBef>
              <a:spcAft>
                <a:spcPts val="0"/>
              </a:spcAft>
              <a:buNone/>
            </a:pPr>
            <a:r>
              <a:rPr lang="en" sz="1800">
                <a:solidFill>
                  <a:srgbClr val="0000FF"/>
                </a:solidFill>
              </a:rPr>
              <a:t>= max(0, -6.2) + max(0, -4.8)</a:t>
            </a:r>
            <a:endParaRPr sz="1800">
              <a:solidFill>
                <a:srgbClr val="0000FF"/>
              </a:solidFill>
            </a:endParaRPr>
          </a:p>
          <a:p>
            <a:pPr indent="0" lvl="0" marL="0" rtl="0" algn="l">
              <a:spcBef>
                <a:spcPts val="0"/>
              </a:spcBef>
              <a:spcAft>
                <a:spcPts val="0"/>
              </a:spcAft>
              <a:buNone/>
            </a:pPr>
            <a:r>
              <a:rPr lang="en" sz="1800">
                <a:solidFill>
                  <a:srgbClr val="0000FF"/>
                </a:solidFill>
              </a:rPr>
              <a:t>= 0 + 0</a:t>
            </a:r>
            <a:endParaRPr sz="1800">
              <a:solidFill>
                <a:srgbClr val="0000FF"/>
              </a:solidFill>
            </a:endParaRPr>
          </a:p>
          <a:p>
            <a:pPr indent="0" lvl="0" marL="0" rtl="0" algn="l">
              <a:spcBef>
                <a:spcPts val="0"/>
              </a:spcBef>
              <a:spcAft>
                <a:spcPts val="0"/>
              </a:spcAft>
              <a:buNone/>
            </a:pPr>
            <a:r>
              <a:rPr lang="en" sz="1800">
                <a:solidFill>
                  <a:srgbClr val="0000FF"/>
                </a:solidFill>
              </a:rPr>
              <a:t>= 0</a:t>
            </a:r>
            <a:endParaRPr sz="1800">
              <a:solidFill>
                <a:srgbClr val="0000FF"/>
              </a:solidFill>
            </a:endParaRPr>
          </a:p>
        </p:txBody>
      </p:sp>
      <p:sp>
        <p:nvSpPr>
          <p:cNvPr id="497" name="Google Shape;497;p46"/>
          <p:cNvSpPr txBox="1"/>
          <p:nvPr/>
        </p:nvSpPr>
        <p:spPr>
          <a:xfrm>
            <a:off x="4309300" y="3964575"/>
            <a:ext cx="10125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t>12.9</a:t>
            </a:r>
            <a:endParaRPr sz="30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29"/>
          <p:cNvSpPr txBox="1"/>
          <p:nvPr>
            <p:ph idx="12" type="sldNum"/>
          </p:nvPr>
        </p:nvSpPr>
        <p:spPr>
          <a:xfrm>
            <a:off x="6503289" y="466785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27" name="Google Shape;127;p29"/>
          <p:cNvSpPr txBox="1"/>
          <p:nvPr/>
        </p:nvSpPr>
        <p:spPr>
          <a:xfrm>
            <a:off x="330300" y="368625"/>
            <a:ext cx="7721400" cy="385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t>HW1 </a:t>
            </a:r>
            <a:endParaRPr sz="3600"/>
          </a:p>
          <a:p>
            <a:pPr indent="0" lvl="0" marL="457200" marR="0" rtl="0" algn="l">
              <a:lnSpc>
                <a:spcPct val="100000"/>
              </a:lnSpc>
              <a:spcBef>
                <a:spcPts val="0"/>
              </a:spcBef>
              <a:spcAft>
                <a:spcPts val="0"/>
              </a:spcAft>
              <a:buNone/>
            </a:pPr>
            <a:r>
              <a:t/>
            </a:r>
            <a:endParaRPr sz="1800"/>
          </a:p>
          <a:p>
            <a:pPr indent="-342900" lvl="0" marL="457200" marR="0" rtl="0" algn="l">
              <a:lnSpc>
                <a:spcPct val="100000"/>
              </a:lnSpc>
              <a:spcBef>
                <a:spcPts val="0"/>
              </a:spcBef>
              <a:spcAft>
                <a:spcPts val="0"/>
              </a:spcAft>
              <a:buSzPts val="1800"/>
              <a:buChar char="●"/>
            </a:pPr>
            <a:r>
              <a:rPr lang="en" sz="1800"/>
              <a:t>Due on 9/24(Tue) 11:59 pm</a:t>
            </a:r>
            <a:endParaRPr sz="1800"/>
          </a:p>
          <a:p>
            <a:pPr indent="-342900" lvl="0" marL="457200" marR="0" rtl="0" algn="l">
              <a:lnSpc>
                <a:spcPct val="100000"/>
              </a:lnSpc>
              <a:spcBef>
                <a:spcPts val="0"/>
              </a:spcBef>
              <a:spcAft>
                <a:spcPts val="0"/>
              </a:spcAft>
              <a:buSzPts val="1800"/>
              <a:buChar char="●"/>
            </a:pPr>
            <a:r>
              <a:rPr lang="en" sz="1800"/>
              <a:t>Submit to GradeScope (We will add you later)</a:t>
            </a:r>
            <a:endParaRPr sz="1800"/>
          </a:p>
          <a:p>
            <a:pPr indent="0" lvl="0" marL="0" marR="0" rtl="0" algn="l">
              <a:lnSpc>
                <a:spcPct val="100000"/>
              </a:lnSpc>
              <a:spcBef>
                <a:spcPts val="0"/>
              </a:spcBef>
              <a:spcAft>
                <a:spcPts val="0"/>
              </a:spcAft>
              <a:buNone/>
            </a:pPr>
            <a:r>
              <a:t/>
            </a:r>
            <a:endParaRPr sz="18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1" name="Shape 501"/>
        <p:cNvGrpSpPr/>
        <p:nvPr/>
      </p:nvGrpSpPr>
      <p:grpSpPr>
        <a:xfrm>
          <a:off x="0" y="0"/>
          <a:ext cx="0" cy="0"/>
          <a:chOff x="0" y="0"/>
          <a:chExt cx="0" cy="0"/>
        </a:xfrm>
      </p:grpSpPr>
      <p:sp>
        <p:nvSpPr>
          <p:cNvPr id="502" name="Google Shape;502;p47"/>
          <p:cNvSpPr txBox="1"/>
          <p:nvPr>
            <p:ph idx="12" type="sldNum"/>
          </p:nvPr>
        </p:nvSpPr>
        <p:spPr>
          <a:xfrm>
            <a:off x="6427089" y="466785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503" name="Google Shape;503;p47"/>
          <p:cNvPicPr preferRelativeResize="0"/>
          <p:nvPr/>
        </p:nvPicPr>
        <p:blipFill rotWithShape="1">
          <a:blip r:embed="rId3">
            <a:alphaModFix/>
          </a:blip>
          <a:srcRect b="0" l="0" r="626" t="0"/>
          <a:stretch/>
        </p:blipFill>
        <p:spPr>
          <a:xfrm>
            <a:off x="152400" y="152400"/>
            <a:ext cx="8698948" cy="43630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 name="Shape 507"/>
        <p:cNvGrpSpPr/>
        <p:nvPr/>
      </p:nvGrpSpPr>
      <p:grpSpPr>
        <a:xfrm>
          <a:off x="0" y="0"/>
          <a:ext cx="0" cy="0"/>
          <a:chOff x="0" y="0"/>
          <a:chExt cx="0" cy="0"/>
        </a:xfrm>
      </p:grpSpPr>
      <p:sp>
        <p:nvSpPr>
          <p:cNvPr id="508" name="Google Shape;508;p48"/>
          <p:cNvSpPr txBox="1"/>
          <p:nvPr>
            <p:ph idx="12" type="sldNum"/>
          </p:nvPr>
        </p:nvSpPr>
        <p:spPr>
          <a:xfrm>
            <a:off x="6427089" y="466785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509" name="Google Shape;509;p48"/>
          <p:cNvPicPr preferRelativeResize="0"/>
          <p:nvPr/>
        </p:nvPicPr>
        <p:blipFill>
          <a:blip r:embed="rId3">
            <a:alphaModFix/>
          </a:blip>
          <a:stretch>
            <a:fillRect/>
          </a:stretch>
        </p:blipFill>
        <p:spPr>
          <a:xfrm>
            <a:off x="282738" y="163675"/>
            <a:ext cx="8578515" cy="4363051"/>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3" name="Shape 513"/>
        <p:cNvGrpSpPr/>
        <p:nvPr/>
      </p:nvGrpSpPr>
      <p:grpSpPr>
        <a:xfrm>
          <a:off x="0" y="0"/>
          <a:ext cx="0" cy="0"/>
          <a:chOff x="0" y="0"/>
          <a:chExt cx="0" cy="0"/>
        </a:xfrm>
      </p:grpSpPr>
      <p:sp>
        <p:nvSpPr>
          <p:cNvPr id="514" name="Google Shape;514;p49"/>
          <p:cNvSpPr txBox="1"/>
          <p:nvPr>
            <p:ph idx="12" type="sldNum"/>
          </p:nvPr>
        </p:nvSpPr>
        <p:spPr>
          <a:xfrm>
            <a:off x="6427089" y="466785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515" name="Google Shape;515;p49"/>
          <p:cNvPicPr preferRelativeResize="0"/>
          <p:nvPr/>
        </p:nvPicPr>
        <p:blipFill>
          <a:blip r:embed="rId3">
            <a:alphaModFix/>
          </a:blip>
          <a:stretch>
            <a:fillRect/>
          </a:stretch>
        </p:blipFill>
        <p:spPr>
          <a:xfrm>
            <a:off x="358438" y="183375"/>
            <a:ext cx="8427129" cy="4363048"/>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9" name="Shape 519"/>
        <p:cNvGrpSpPr/>
        <p:nvPr/>
      </p:nvGrpSpPr>
      <p:grpSpPr>
        <a:xfrm>
          <a:off x="0" y="0"/>
          <a:ext cx="0" cy="0"/>
          <a:chOff x="0" y="0"/>
          <a:chExt cx="0" cy="0"/>
        </a:xfrm>
      </p:grpSpPr>
      <p:sp>
        <p:nvSpPr>
          <p:cNvPr id="520" name="Google Shape;520;p50"/>
          <p:cNvSpPr txBox="1"/>
          <p:nvPr>
            <p:ph idx="12" type="sldNum"/>
          </p:nvPr>
        </p:nvSpPr>
        <p:spPr>
          <a:xfrm>
            <a:off x="6427089" y="466785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521" name="Google Shape;521;p50"/>
          <p:cNvPicPr preferRelativeResize="0"/>
          <p:nvPr/>
        </p:nvPicPr>
        <p:blipFill>
          <a:blip r:embed="rId3">
            <a:alphaModFix/>
          </a:blip>
          <a:stretch>
            <a:fillRect/>
          </a:stretch>
        </p:blipFill>
        <p:spPr>
          <a:xfrm>
            <a:off x="231525" y="125325"/>
            <a:ext cx="8551974" cy="44466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5" name="Shape 525"/>
        <p:cNvGrpSpPr/>
        <p:nvPr/>
      </p:nvGrpSpPr>
      <p:grpSpPr>
        <a:xfrm>
          <a:off x="0" y="0"/>
          <a:ext cx="0" cy="0"/>
          <a:chOff x="0" y="0"/>
          <a:chExt cx="0" cy="0"/>
        </a:xfrm>
      </p:grpSpPr>
      <p:sp>
        <p:nvSpPr>
          <p:cNvPr id="526" name="Google Shape;526;p51"/>
          <p:cNvSpPr txBox="1"/>
          <p:nvPr>
            <p:ph idx="12" type="sldNum"/>
          </p:nvPr>
        </p:nvSpPr>
        <p:spPr>
          <a:xfrm>
            <a:off x="6427089" y="466785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527" name="Google Shape;527;p51"/>
          <p:cNvPicPr preferRelativeResize="0"/>
          <p:nvPr/>
        </p:nvPicPr>
        <p:blipFill>
          <a:blip r:embed="rId3">
            <a:alphaModFix/>
          </a:blip>
          <a:stretch>
            <a:fillRect/>
          </a:stretch>
        </p:blipFill>
        <p:spPr>
          <a:xfrm>
            <a:off x="152400" y="152400"/>
            <a:ext cx="8305344" cy="43630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1" name="Shape 531"/>
        <p:cNvGrpSpPr/>
        <p:nvPr/>
      </p:nvGrpSpPr>
      <p:grpSpPr>
        <a:xfrm>
          <a:off x="0" y="0"/>
          <a:ext cx="0" cy="0"/>
          <a:chOff x="0" y="0"/>
          <a:chExt cx="0" cy="0"/>
        </a:xfrm>
      </p:grpSpPr>
      <p:sp>
        <p:nvSpPr>
          <p:cNvPr id="532" name="Google Shape;532;p52"/>
          <p:cNvSpPr txBox="1"/>
          <p:nvPr>
            <p:ph idx="12" type="sldNum"/>
          </p:nvPr>
        </p:nvSpPr>
        <p:spPr>
          <a:xfrm>
            <a:off x="6427089" y="466785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533" name="Google Shape;533;p52"/>
          <p:cNvPicPr preferRelativeResize="0"/>
          <p:nvPr/>
        </p:nvPicPr>
        <p:blipFill>
          <a:blip r:embed="rId3">
            <a:alphaModFix/>
          </a:blip>
          <a:stretch>
            <a:fillRect/>
          </a:stretch>
        </p:blipFill>
        <p:spPr>
          <a:xfrm>
            <a:off x="152400" y="152400"/>
            <a:ext cx="8335376" cy="4363048"/>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7" name="Shape 537"/>
        <p:cNvGrpSpPr/>
        <p:nvPr/>
      </p:nvGrpSpPr>
      <p:grpSpPr>
        <a:xfrm>
          <a:off x="0" y="0"/>
          <a:ext cx="0" cy="0"/>
          <a:chOff x="0" y="0"/>
          <a:chExt cx="0" cy="0"/>
        </a:xfrm>
      </p:grpSpPr>
      <p:sp>
        <p:nvSpPr>
          <p:cNvPr id="538" name="Google Shape;538;p53"/>
          <p:cNvSpPr txBox="1"/>
          <p:nvPr>
            <p:ph idx="12" type="sldNum"/>
          </p:nvPr>
        </p:nvSpPr>
        <p:spPr>
          <a:xfrm>
            <a:off x="6427089" y="466785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539" name="Google Shape;539;p53"/>
          <p:cNvPicPr preferRelativeResize="0"/>
          <p:nvPr/>
        </p:nvPicPr>
        <p:blipFill>
          <a:blip r:embed="rId3">
            <a:alphaModFix/>
          </a:blip>
          <a:stretch>
            <a:fillRect/>
          </a:stretch>
        </p:blipFill>
        <p:spPr>
          <a:xfrm>
            <a:off x="152400" y="152400"/>
            <a:ext cx="8212799" cy="4363049"/>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3" name="Shape 543"/>
        <p:cNvGrpSpPr/>
        <p:nvPr/>
      </p:nvGrpSpPr>
      <p:grpSpPr>
        <a:xfrm>
          <a:off x="0" y="0"/>
          <a:ext cx="0" cy="0"/>
          <a:chOff x="0" y="0"/>
          <a:chExt cx="0" cy="0"/>
        </a:xfrm>
      </p:grpSpPr>
      <p:sp>
        <p:nvSpPr>
          <p:cNvPr id="544" name="Google Shape;544;p54"/>
          <p:cNvSpPr txBox="1"/>
          <p:nvPr>
            <p:ph idx="12" type="sldNum"/>
          </p:nvPr>
        </p:nvSpPr>
        <p:spPr>
          <a:xfrm>
            <a:off x="6427089" y="466785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45" name="Google Shape;545;p54"/>
          <p:cNvSpPr txBox="1"/>
          <p:nvPr/>
        </p:nvSpPr>
        <p:spPr>
          <a:xfrm>
            <a:off x="436475" y="298250"/>
            <a:ext cx="8307300" cy="58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t>Softmax Classifier</a:t>
            </a:r>
            <a:r>
              <a:rPr lang="en" sz="2400"/>
              <a:t> (Multinomial Logistic Regression)</a:t>
            </a:r>
            <a:endParaRPr sz="2400"/>
          </a:p>
        </p:txBody>
      </p:sp>
      <p:pic>
        <p:nvPicPr>
          <p:cNvPr id="546" name="Google Shape;546;p54"/>
          <p:cNvPicPr preferRelativeResize="0"/>
          <p:nvPr/>
        </p:nvPicPr>
        <p:blipFill>
          <a:blip r:embed="rId3">
            <a:alphaModFix/>
          </a:blip>
          <a:stretch>
            <a:fillRect/>
          </a:stretch>
        </p:blipFill>
        <p:spPr>
          <a:xfrm>
            <a:off x="1405003" y="1006538"/>
            <a:ext cx="1140231" cy="1258556"/>
          </a:xfrm>
          <a:prstGeom prst="rect">
            <a:avLst/>
          </a:prstGeom>
          <a:noFill/>
          <a:ln>
            <a:noFill/>
          </a:ln>
        </p:spPr>
      </p:pic>
      <p:sp>
        <p:nvSpPr>
          <p:cNvPr id="547" name="Google Shape;547;p54"/>
          <p:cNvSpPr txBox="1"/>
          <p:nvPr/>
        </p:nvSpPr>
        <p:spPr>
          <a:xfrm>
            <a:off x="125125" y="2419525"/>
            <a:ext cx="1314600" cy="2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cat</a:t>
            </a:r>
            <a:endParaRPr sz="2400"/>
          </a:p>
        </p:txBody>
      </p:sp>
      <p:sp>
        <p:nvSpPr>
          <p:cNvPr id="548" name="Google Shape;548;p54"/>
          <p:cNvSpPr txBox="1"/>
          <p:nvPr/>
        </p:nvSpPr>
        <p:spPr>
          <a:xfrm>
            <a:off x="125125" y="3576550"/>
            <a:ext cx="1314600" cy="2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frog</a:t>
            </a:r>
            <a:endParaRPr sz="2400"/>
          </a:p>
        </p:txBody>
      </p:sp>
      <p:sp>
        <p:nvSpPr>
          <p:cNvPr id="549" name="Google Shape;549;p54"/>
          <p:cNvSpPr txBox="1"/>
          <p:nvPr/>
        </p:nvSpPr>
        <p:spPr>
          <a:xfrm>
            <a:off x="125125" y="2999050"/>
            <a:ext cx="1314600" cy="2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car</a:t>
            </a:r>
            <a:endParaRPr sz="2400"/>
          </a:p>
        </p:txBody>
      </p:sp>
      <p:sp>
        <p:nvSpPr>
          <p:cNvPr id="550" name="Google Shape;550;p54"/>
          <p:cNvSpPr txBox="1"/>
          <p:nvPr/>
        </p:nvSpPr>
        <p:spPr>
          <a:xfrm>
            <a:off x="1651725" y="2391125"/>
            <a:ext cx="1211100" cy="3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t>3.2</a:t>
            </a:r>
            <a:endParaRPr b="1" sz="3000"/>
          </a:p>
        </p:txBody>
      </p:sp>
      <p:sp>
        <p:nvSpPr>
          <p:cNvPr id="551" name="Google Shape;551;p54"/>
          <p:cNvSpPr txBox="1"/>
          <p:nvPr/>
        </p:nvSpPr>
        <p:spPr>
          <a:xfrm>
            <a:off x="1651725" y="2924525"/>
            <a:ext cx="1211100" cy="3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t>5.1</a:t>
            </a:r>
            <a:endParaRPr sz="3000"/>
          </a:p>
        </p:txBody>
      </p:sp>
      <p:sp>
        <p:nvSpPr>
          <p:cNvPr id="552" name="Google Shape;552;p54"/>
          <p:cNvSpPr txBox="1"/>
          <p:nvPr/>
        </p:nvSpPr>
        <p:spPr>
          <a:xfrm>
            <a:off x="1575525" y="3457925"/>
            <a:ext cx="1211100" cy="3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t>-1.7</a:t>
            </a:r>
            <a:endParaRPr sz="30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6" name="Shape 556"/>
        <p:cNvGrpSpPr/>
        <p:nvPr/>
      </p:nvGrpSpPr>
      <p:grpSpPr>
        <a:xfrm>
          <a:off x="0" y="0"/>
          <a:ext cx="0" cy="0"/>
          <a:chOff x="0" y="0"/>
          <a:chExt cx="0" cy="0"/>
        </a:xfrm>
      </p:grpSpPr>
      <p:sp>
        <p:nvSpPr>
          <p:cNvPr id="557" name="Google Shape;557;p55"/>
          <p:cNvSpPr txBox="1"/>
          <p:nvPr>
            <p:ph idx="12" type="sldNum"/>
          </p:nvPr>
        </p:nvSpPr>
        <p:spPr>
          <a:xfrm>
            <a:off x="6427089" y="466785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58" name="Google Shape;558;p55"/>
          <p:cNvSpPr txBox="1"/>
          <p:nvPr/>
        </p:nvSpPr>
        <p:spPr>
          <a:xfrm>
            <a:off x="436475" y="298250"/>
            <a:ext cx="8307300" cy="58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t>Softmax Classifier</a:t>
            </a:r>
            <a:r>
              <a:rPr lang="en" sz="2400"/>
              <a:t> (Multinomial Logistic Regression)</a:t>
            </a:r>
            <a:endParaRPr sz="2400"/>
          </a:p>
        </p:txBody>
      </p:sp>
      <p:sp>
        <p:nvSpPr>
          <p:cNvPr id="559" name="Google Shape;559;p55"/>
          <p:cNvSpPr txBox="1"/>
          <p:nvPr/>
        </p:nvSpPr>
        <p:spPr>
          <a:xfrm>
            <a:off x="2653100" y="1025700"/>
            <a:ext cx="6391800" cy="335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t>scores = unnormalized log probabilities of the classes. </a:t>
            </a:r>
            <a:endParaRPr b="1" sz="1800"/>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p:txBody>
      </p:sp>
      <p:pic>
        <p:nvPicPr>
          <p:cNvPr id="560" name="Google Shape;560;p55"/>
          <p:cNvPicPr preferRelativeResize="0"/>
          <p:nvPr/>
        </p:nvPicPr>
        <p:blipFill>
          <a:blip r:embed="rId3">
            <a:alphaModFix/>
          </a:blip>
          <a:stretch>
            <a:fillRect/>
          </a:stretch>
        </p:blipFill>
        <p:spPr>
          <a:xfrm>
            <a:off x="1405003" y="1006538"/>
            <a:ext cx="1140231" cy="1258556"/>
          </a:xfrm>
          <a:prstGeom prst="rect">
            <a:avLst/>
          </a:prstGeom>
          <a:noFill/>
          <a:ln>
            <a:noFill/>
          </a:ln>
        </p:spPr>
      </p:pic>
      <p:sp>
        <p:nvSpPr>
          <p:cNvPr id="561" name="Google Shape;561;p55"/>
          <p:cNvSpPr txBox="1"/>
          <p:nvPr/>
        </p:nvSpPr>
        <p:spPr>
          <a:xfrm>
            <a:off x="125125" y="2419525"/>
            <a:ext cx="1314600" cy="2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cat</a:t>
            </a:r>
            <a:endParaRPr sz="2400"/>
          </a:p>
        </p:txBody>
      </p:sp>
      <p:sp>
        <p:nvSpPr>
          <p:cNvPr id="562" name="Google Shape;562;p55"/>
          <p:cNvSpPr txBox="1"/>
          <p:nvPr/>
        </p:nvSpPr>
        <p:spPr>
          <a:xfrm>
            <a:off x="125125" y="3576550"/>
            <a:ext cx="1314600" cy="2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frog</a:t>
            </a:r>
            <a:endParaRPr sz="2400"/>
          </a:p>
        </p:txBody>
      </p:sp>
      <p:sp>
        <p:nvSpPr>
          <p:cNvPr id="563" name="Google Shape;563;p55"/>
          <p:cNvSpPr txBox="1"/>
          <p:nvPr/>
        </p:nvSpPr>
        <p:spPr>
          <a:xfrm>
            <a:off x="125125" y="2999050"/>
            <a:ext cx="1314600" cy="2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car</a:t>
            </a:r>
            <a:endParaRPr sz="2400"/>
          </a:p>
        </p:txBody>
      </p:sp>
      <p:sp>
        <p:nvSpPr>
          <p:cNvPr id="564" name="Google Shape;564;p55"/>
          <p:cNvSpPr txBox="1"/>
          <p:nvPr/>
        </p:nvSpPr>
        <p:spPr>
          <a:xfrm>
            <a:off x="1651725" y="2391125"/>
            <a:ext cx="1211100" cy="3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t>3.2</a:t>
            </a:r>
            <a:endParaRPr b="1" sz="3000"/>
          </a:p>
        </p:txBody>
      </p:sp>
      <p:sp>
        <p:nvSpPr>
          <p:cNvPr id="565" name="Google Shape;565;p55"/>
          <p:cNvSpPr txBox="1"/>
          <p:nvPr/>
        </p:nvSpPr>
        <p:spPr>
          <a:xfrm>
            <a:off x="1651725" y="2924525"/>
            <a:ext cx="1211100" cy="3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t>5.1</a:t>
            </a:r>
            <a:endParaRPr sz="3000"/>
          </a:p>
        </p:txBody>
      </p:sp>
      <p:sp>
        <p:nvSpPr>
          <p:cNvPr id="566" name="Google Shape;566;p55"/>
          <p:cNvSpPr txBox="1"/>
          <p:nvPr/>
        </p:nvSpPr>
        <p:spPr>
          <a:xfrm>
            <a:off x="1575525" y="3457925"/>
            <a:ext cx="1211100" cy="3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t>-1.7</a:t>
            </a:r>
            <a:endParaRPr sz="3000"/>
          </a:p>
        </p:txBody>
      </p:sp>
      <p:pic>
        <p:nvPicPr>
          <p:cNvPr id="567" name="Google Shape;567;p55"/>
          <p:cNvPicPr preferRelativeResize="0"/>
          <p:nvPr/>
        </p:nvPicPr>
        <p:blipFill>
          <a:blip r:embed="rId4">
            <a:alphaModFix/>
          </a:blip>
          <a:stretch>
            <a:fillRect/>
          </a:stretch>
        </p:blipFill>
        <p:spPr>
          <a:xfrm>
            <a:off x="6825302" y="1573063"/>
            <a:ext cx="1784898" cy="355500"/>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1" name="Shape 571"/>
        <p:cNvGrpSpPr/>
        <p:nvPr/>
      </p:nvGrpSpPr>
      <p:grpSpPr>
        <a:xfrm>
          <a:off x="0" y="0"/>
          <a:ext cx="0" cy="0"/>
          <a:chOff x="0" y="0"/>
          <a:chExt cx="0" cy="0"/>
        </a:xfrm>
      </p:grpSpPr>
      <p:sp>
        <p:nvSpPr>
          <p:cNvPr id="572" name="Google Shape;572;p56"/>
          <p:cNvSpPr txBox="1"/>
          <p:nvPr>
            <p:ph idx="12" type="sldNum"/>
          </p:nvPr>
        </p:nvSpPr>
        <p:spPr>
          <a:xfrm>
            <a:off x="6427089" y="466785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73" name="Google Shape;573;p56"/>
          <p:cNvSpPr txBox="1"/>
          <p:nvPr/>
        </p:nvSpPr>
        <p:spPr>
          <a:xfrm>
            <a:off x="436475" y="298250"/>
            <a:ext cx="8307300" cy="58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t>Softmax Classifier</a:t>
            </a:r>
            <a:r>
              <a:rPr lang="en" sz="2400"/>
              <a:t> (Multinomial Logistic Regression)</a:t>
            </a:r>
            <a:endParaRPr sz="2400"/>
          </a:p>
        </p:txBody>
      </p:sp>
      <p:sp>
        <p:nvSpPr>
          <p:cNvPr id="574" name="Google Shape;574;p56"/>
          <p:cNvSpPr txBox="1"/>
          <p:nvPr/>
        </p:nvSpPr>
        <p:spPr>
          <a:xfrm>
            <a:off x="2653100" y="1025700"/>
            <a:ext cx="6391800" cy="335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t>scores = unnormalized log probabilities of the classes. </a:t>
            </a:r>
            <a:endParaRPr b="1" sz="1800"/>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p:txBody>
      </p:sp>
      <p:pic>
        <p:nvPicPr>
          <p:cNvPr id="575" name="Google Shape;575;p56"/>
          <p:cNvPicPr preferRelativeResize="0"/>
          <p:nvPr/>
        </p:nvPicPr>
        <p:blipFill>
          <a:blip r:embed="rId3">
            <a:alphaModFix/>
          </a:blip>
          <a:stretch>
            <a:fillRect/>
          </a:stretch>
        </p:blipFill>
        <p:spPr>
          <a:xfrm>
            <a:off x="1405003" y="1006538"/>
            <a:ext cx="1140231" cy="1258556"/>
          </a:xfrm>
          <a:prstGeom prst="rect">
            <a:avLst/>
          </a:prstGeom>
          <a:noFill/>
          <a:ln>
            <a:noFill/>
          </a:ln>
        </p:spPr>
      </p:pic>
      <p:sp>
        <p:nvSpPr>
          <p:cNvPr id="576" name="Google Shape;576;p56"/>
          <p:cNvSpPr txBox="1"/>
          <p:nvPr/>
        </p:nvSpPr>
        <p:spPr>
          <a:xfrm>
            <a:off x="125125" y="2419525"/>
            <a:ext cx="1314600" cy="2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cat</a:t>
            </a:r>
            <a:endParaRPr sz="2400"/>
          </a:p>
        </p:txBody>
      </p:sp>
      <p:sp>
        <p:nvSpPr>
          <p:cNvPr id="577" name="Google Shape;577;p56"/>
          <p:cNvSpPr txBox="1"/>
          <p:nvPr/>
        </p:nvSpPr>
        <p:spPr>
          <a:xfrm>
            <a:off x="125125" y="3576550"/>
            <a:ext cx="1314600" cy="2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frog</a:t>
            </a:r>
            <a:endParaRPr sz="2400"/>
          </a:p>
        </p:txBody>
      </p:sp>
      <p:sp>
        <p:nvSpPr>
          <p:cNvPr id="578" name="Google Shape;578;p56"/>
          <p:cNvSpPr txBox="1"/>
          <p:nvPr/>
        </p:nvSpPr>
        <p:spPr>
          <a:xfrm>
            <a:off x="125125" y="2999050"/>
            <a:ext cx="1314600" cy="2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car</a:t>
            </a:r>
            <a:endParaRPr sz="2400"/>
          </a:p>
        </p:txBody>
      </p:sp>
      <p:sp>
        <p:nvSpPr>
          <p:cNvPr id="579" name="Google Shape;579;p56"/>
          <p:cNvSpPr txBox="1"/>
          <p:nvPr/>
        </p:nvSpPr>
        <p:spPr>
          <a:xfrm>
            <a:off x="1651725" y="2391125"/>
            <a:ext cx="1211100" cy="3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t>3.2</a:t>
            </a:r>
            <a:endParaRPr b="1" sz="3000"/>
          </a:p>
        </p:txBody>
      </p:sp>
      <p:sp>
        <p:nvSpPr>
          <p:cNvPr id="580" name="Google Shape;580;p56"/>
          <p:cNvSpPr txBox="1"/>
          <p:nvPr/>
        </p:nvSpPr>
        <p:spPr>
          <a:xfrm>
            <a:off x="1651725" y="2924525"/>
            <a:ext cx="1211100" cy="3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t>5.1</a:t>
            </a:r>
            <a:endParaRPr sz="3000"/>
          </a:p>
        </p:txBody>
      </p:sp>
      <p:sp>
        <p:nvSpPr>
          <p:cNvPr id="581" name="Google Shape;581;p56"/>
          <p:cNvSpPr txBox="1"/>
          <p:nvPr/>
        </p:nvSpPr>
        <p:spPr>
          <a:xfrm>
            <a:off x="1575525" y="3457925"/>
            <a:ext cx="1211100" cy="3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t>-1.7</a:t>
            </a:r>
            <a:endParaRPr sz="3000"/>
          </a:p>
        </p:txBody>
      </p:sp>
      <p:pic>
        <p:nvPicPr>
          <p:cNvPr id="582" name="Google Shape;582;p56"/>
          <p:cNvPicPr preferRelativeResize="0"/>
          <p:nvPr/>
        </p:nvPicPr>
        <p:blipFill>
          <a:blip r:embed="rId4">
            <a:alphaModFix/>
          </a:blip>
          <a:stretch>
            <a:fillRect/>
          </a:stretch>
        </p:blipFill>
        <p:spPr>
          <a:xfrm>
            <a:off x="6825302" y="1573063"/>
            <a:ext cx="1784898" cy="355500"/>
          </a:xfrm>
          <a:prstGeom prst="rect">
            <a:avLst/>
          </a:prstGeom>
          <a:noFill/>
          <a:ln cap="flat" cmpd="sng" w="9525">
            <a:solidFill>
              <a:schemeClr val="dk2"/>
            </a:solidFill>
            <a:prstDash val="solid"/>
            <a:round/>
            <a:headEnd len="sm" w="sm" type="none"/>
            <a:tailEnd len="sm" w="sm" type="none"/>
          </a:ln>
        </p:spPr>
      </p:pic>
      <p:sp>
        <p:nvSpPr>
          <p:cNvPr id="583" name="Google Shape;583;p56"/>
          <p:cNvSpPr txBox="1"/>
          <p:nvPr/>
        </p:nvSpPr>
        <p:spPr>
          <a:xfrm>
            <a:off x="5919075" y="1552350"/>
            <a:ext cx="713700" cy="2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where</a:t>
            </a:r>
            <a:endParaRPr/>
          </a:p>
        </p:txBody>
      </p:sp>
      <p:pic>
        <p:nvPicPr>
          <p:cNvPr id="584" name="Google Shape;584;p56"/>
          <p:cNvPicPr preferRelativeResize="0"/>
          <p:nvPr/>
        </p:nvPicPr>
        <p:blipFill>
          <a:blip r:embed="rId5">
            <a:alphaModFix/>
          </a:blip>
          <a:stretch>
            <a:fillRect/>
          </a:stretch>
        </p:blipFill>
        <p:spPr>
          <a:xfrm>
            <a:off x="2749320" y="1504695"/>
            <a:ext cx="2886577" cy="492237"/>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30"/>
          <p:cNvSpPr txBox="1"/>
          <p:nvPr>
            <p:ph idx="12" type="sldNum"/>
          </p:nvPr>
        </p:nvSpPr>
        <p:spPr>
          <a:xfrm>
            <a:off x="6503289" y="466785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33" name="Google Shape;133;p30"/>
          <p:cNvSpPr txBox="1"/>
          <p:nvPr/>
        </p:nvSpPr>
        <p:spPr>
          <a:xfrm>
            <a:off x="330300" y="368625"/>
            <a:ext cx="7721400" cy="385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t>Piazza and Gradescope</a:t>
            </a:r>
            <a:r>
              <a:rPr lang="en" sz="3600"/>
              <a:t> </a:t>
            </a:r>
            <a:endParaRPr sz="3600"/>
          </a:p>
          <a:p>
            <a:pPr indent="0" lvl="0" marL="457200" marR="0" rtl="0" algn="l">
              <a:lnSpc>
                <a:spcPct val="100000"/>
              </a:lnSpc>
              <a:spcBef>
                <a:spcPts val="0"/>
              </a:spcBef>
              <a:spcAft>
                <a:spcPts val="0"/>
              </a:spcAft>
              <a:buNone/>
            </a:pPr>
            <a:r>
              <a:t/>
            </a:r>
            <a:endParaRPr sz="1800"/>
          </a:p>
          <a:p>
            <a:pPr indent="-342900" lvl="0" marL="457200" marR="0" rtl="0" algn="l">
              <a:lnSpc>
                <a:spcPct val="100000"/>
              </a:lnSpc>
              <a:spcBef>
                <a:spcPts val="0"/>
              </a:spcBef>
              <a:spcAft>
                <a:spcPts val="0"/>
              </a:spcAft>
              <a:buSzPts val="1800"/>
              <a:buChar char="●"/>
            </a:pPr>
            <a:r>
              <a:rPr lang="en" sz="1800"/>
              <a:t>Please sign up for Piazza if you haven’t already</a:t>
            </a:r>
            <a:endParaRPr sz="1800"/>
          </a:p>
          <a:p>
            <a:pPr indent="-342900" lvl="0" marL="457200" marR="0" rtl="0" algn="l">
              <a:lnSpc>
                <a:spcPct val="100000"/>
              </a:lnSpc>
              <a:spcBef>
                <a:spcPts val="0"/>
              </a:spcBef>
              <a:spcAft>
                <a:spcPts val="0"/>
              </a:spcAft>
              <a:buSzPts val="1800"/>
              <a:buChar char="●"/>
            </a:pPr>
            <a:r>
              <a:rPr lang="en" sz="1800"/>
              <a:t>Please respond about our permission to use GradeScope. We need your permission to use our grading system, because it is not part of the standard UMass system. If you don’t want us to use GradeScope for your assignments contact us as soon as possible.</a:t>
            </a:r>
            <a:endParaRPr sz="1800"/>
          </a:p>
          <a:p>
            <a:pPr indent="-342900" lvl="0" marL="457200" marR="0" rtl="0" algn="l">
              <a:lnSpc>
                <a:spcPct val="100000"/>
              </a:lnSpc>
              <a:spcBef>
                <a:spcPts val="0"/>
              </a:spcBef>
              <a:spcAft>
                <a:spcPts val="0"/>
              </a:spcAft>
              <a:buSzPts val="1800"/>
              <a:buChar char="●"/>
            </a:pPr>
            <a:r>
              <a:rPr lang="en" sz="1800"/>
              <a:t>We need to arrange a system for grading your assignments before Assignment 1 is due.</a:t>
            </a:r>
            <a:endParaRPr sz="1800"/>
          </a:p>
          <a:p>
            <a:pPr indent="0" lvl="0" marL="0" marR="0" rtl="0" algn="l">
              <a:lnSpc>
                <a:spcPct val="100000"/>
              </a:lnSpc>
              <a:spcBef>
                <a:spcPts val="0"/>
              </a:spcBef>
              <a:spcAft>
                <a:spcPts val="0"/>
              </a:spcAft>
              <a:buNone/>
            </a:pPr>
            <a:r>
              <a:t/>
            </a:r>
            <a:endParaRPr sz="18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8" name="Shape 588"/>
        <p:cNvGrpSpPr/>
        <p:nvPr/>
      </p:nvGrpSpPr>
      <p:grpSpPr>
        <a:xfrm>
          <a:off x="0" y="0"/>
          <a:ext cx="0" cy="0"/>
          <a:chOff x="0" y="0"/>
          <a:chExt cx="0" cy="0"/>
        </a:xfrm>
      </p:grpSpPr>
      <p:sp>
        <p:nvSpPr>
          <p:cNvPr id="589" name="Google Shape;589;p57"/>
          <p:cNvSpPr txBox="1"/>
          <p:nvPr>
            <p:ph idx="12" type="sldNum"/>
          </p:nvPr>
        </p:nvSpPr>
        <p:spPr>
          <a:xfrm>
            <a:off x="6427089" y="466785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90" name="Google Shape;590;p57"/>
          <p:cNvSpPr txBox="1"/>
          <p:nvPr/>
        </p:nvSpPr>
        <p:spPr>
          <a:xfrm>
            <a:off x="436475" y="298250"/>
            <a:ext cx="8307300" cy="58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t>Softmax Classifier</a:t>
            </a:r>
            <a:r>
              <a:rPr lang="en" sz="2400"/>
              <a:t> (Multinomial Logistic Regression)</a:t>
            </a:r>
            <a:endParaRPr sz="2400"/>
          </a:p>
        </p:txBody>
      </p:sp>
      <p:sp>
        <p:nvSpPr>
          <p:cNvPr id="591" name="Google Shape;591;p57"/>
          <p:cNvSpPr txBox="1"/>
          <p:nvPr/>
        </p:nvSpPr>
        <p:spPr>
          <a:xfrm>
            <a:off x="2653100" y="1025700"/>
            <a:ext cx="6391800" cy="335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t>scores = unnormalized log probabilities of the classes. </a:t>
            </a:r>
            <a:endParaRPr b="1" sz="1800"/>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p:txBody>
      </p:sp>
      <p:pic>
        <p:nvPicPr>
          <p:cNvPr id="592" name="Google Shape;592;p57"/>
          <p:cNvPicPr preferRelativeResize="0"/>
          <p:nvPr/>
        </p:nvPicPr>
        <p:blipFill>
          <a:blip r:embed="rId3">
            <a:alphaModFix/>
          </a:blip>
          <a:stretch>
            <a:fillRect/>
          </a:stretch>
        </p:blipFill>
        <p:spPr>
          <a:xfrm>
            <a:off x="1405003" y="1006538"/>
            <a:ext cx="1140231" cy="1258556"/>
          </a:xfrm>
          <a:prstGeom prst="rect">
            <a:avLst/>
          </a:prstGeom>
          <a:noFill/>
          <a:ln>
            <a:noFill/>
          </a:ln>
        </p:spPr>
      </p:pic>
      <p:sp>
        <p:nvSpPr>
          <p:cNvPr id="593" name="Google Shape;593;p57"/>
          <p:cNvSpPr txBox="1"/>
          <p:nvPr/>
        </p:nvSpPr>
        <p:spPr>
          <a:xfrm>
            <a:off x="125125" y="2419525"/>
            <a:ext cx="1314600" cy="2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cat</a:t>
            </a:r>
            <a:endParaRPr sz="2400"/>
          </a:p>
        </p:txBody>
      </p:sp>
      <p:sp>
        <p:nvSpPr>
          <p:cNvPr id="594" name="Google Shape;594;p57"/>
          <p:cNvSpPr txBox="1"/>
          <p:nvPr/>
        </p:nvSpPr>
        <p:spPr>
          <a:xfrm>
            <a:off x="125125" y="3576550"/>
            <a:ext cx="1314600" cy="2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frog</a:t>
            </a:r>
            <a:endParaRPr sz="2400"/>
          </a:p>
        </p:txBody>
      </p:sp>
      <p:sp>
        <p:nvSpPr>
          <p:cNvPr id="595" name="Google Shape;595;p57"/>
          <p:cNvSpPr txBox="1"/>
          <p:nvPr/>
        </p:nvSpPr>
        <p:spPr>
          <a:xfrm>
            <a:off x="125125" y="2999050"/>
            <a:ext cx="1314600" cy="2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car</a:t>
            </a:r>
            <a:endParaRPr sz="2400"/>
          </a:p>
        </p:txBody>
      </p:sp>
      <p:sp>
        <p:nvSpPr>
          <p:cNvPr id="596" name="Google Shape;596;p57"/>
          <p:cNvSpPr txBox="1"/>
          <p:nvPr/>
        </p:nvSpPr>
        <p:spPr>
          <a:xfrm>
            <a:off x="1651725" y="2391125"/>
            <a:ext cx="1211100" cy="3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t>3.2</a:t>
            </a:r>
            <a:endParaRPr b="1" sz="3000"/>
          </a:p>
        </p:txBody>
      </p:sp>
      <p:sp>
        <p:nvSpPr>
          <p:cNvPr id="597" name="Google Shape;597;p57"/>
          <p:cNvSpPr txBox="1"/>
          <p:nvPr/>
        </p:nvSpPr>
        <p:spPr>
          <a:xfrm>
            <a:off x="1651725" y="2924525"/>
            <a:ext cx="1211100" cy="3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t>5.1</a:t>
            </a:r>
            <a:endParaRPr sz="3000"/>
          </a:p>
        </p:txBody>
      </p:sp>
      <p:sp>
        <p:nvSpPr>
          <p:cNvPr id="598" name="Google Shape;598;p57"/>
          <p:cNvSpPr txBox="1"/>
          <p:nvPr/>
        </p:nvSpPr>
        <p:spPr>
          <a:xfrm>
            <a:off x="1575525" y="3457925"/>
            <a:ext cx="1211100" cy="3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t>-1.7</a:t>
            </a:r>
            <a:endParaRPr sz="3000"/>
          </a:p>
        </p:txBody>
      </p:sp>
      <p:pic>
        <p:nvPicPr>
          <p:cNvPr id="599" name="Google Shape;599;p57"/>
          <p:cNvPicPr preferRelativeResize="0"/>
          <p:nvPr/>
        </p:nvPicPr>
        <p:blipFill>
          <a:blip r:embed="rId4">
            <a:alphaModFix/>
          </a:blip>
          <a:stretch>
            <a:fillRect/>
          </a:stretch>
        </p:blipFill>
        <p:spPr>
          <a:xfrm>
            <a:off x="6825302" y="1573063"/>
            <a:ext cx="1784898" cy="355500"/>
          </a:xfrm>
          <a:prstGeom prst="rect">
            <a:avLst/>
          </a:prstGeom>
          <a:noFill/>
          <a:ln cap="flat" cmpd="sng" w="9525">
            <a:solidFill>
              <a:schemeClr val="dk2"/>
            </a:solidFill>
            <a:prstDash val="solid"/>
            <a:round/>
            <a:headEnd len="sm" w="sm" type="none"/>
            <a:tailEnd len="sm" w="sm" type="none"/>
          </a:ln>
        </p:spPr>
      </p:pic>
      <p:sp>
        <p:nvSpPr>
          <p:cNvPr id="600" name="Google Shape;600;p57"/>
          <p:cNvSpPr txBox="1"/>
          <p:nvPr/>
        </p:nvSpPr>
        <p:spPr>
          <a:xfrm>
            <a:off x="5919075" y="1552350"/>
            <a:ext cx="713700" cy="2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where</a:t>
            </a:r>
            <a:endParaRPr/>
          </a:p>
        </p:txBody>
      </p:sp>
      <p:pic>
        <p:nvPicPr>
          <p:cNvPr id="601" name="Google Shape;601;p57"/>
          <p:cNvPicPr preferRelativeResize="0"/>
          <p:nvPr/>
        </p:nvPicPr>
        <p:blipFill>
          <a:blip r:embed="rId5">
            <a:alphaModFix/>
          </a:blip>
          <a:stretch>
            <a:fillRect/>
          </a:stretch>
        </p:blipFill>
        <p:spPr>
          <a:xfrm>
            <a:off x="2749320" y="1504695"/>
            <a:ext cx="2886577" cy="492237"/>
          </a:xfrm>
          <a:prstGeom prst="rect">
            <a:avLst/>
          </a:prstGeom>
          <a:noFill/>
          <a:ln cap="flat" cmpd="sng" w="9525">
            <a:solidFill>
              <a:schemeClr val="dk2"/>
            </a:solidFill>
            <a:prstDash val="solid"/>
            <a:round/>
            <a:headEnd len="sm" w="sm" type="none"/>
            <a:tailEnd len="sm" w="sm" type="none"/>
          </a:ln>
        </p:spPr>
      </p:pic>
      <p:sp>
        <p:nvSpPr>
          <p:cNvPr id="602" name="Google Shape;602;p57"/>
          <p:cNvSpPr/>
          <p:nvPr/>
        </p:nvSpPr>
        <p:spPr>
          <a:xfrm>
            <a:off x="5039000" y="1404875"/>
            <a:ext cx="713700" cy="7779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57"/>
          <p:cNvSpPr txBox="1"/>
          <p:nvPr/>
        </p:nvSpPr>
        <p:spPr>
          <a:xfrm>
            <a:off x="5306050" y="2380175"/>
            <a:ext cx="2658900" cy="89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0000"/>
                </a:solidFill>
              </a:rPr>
              <a:t>Softmax function</a:t>
            </a:r>
            <a:endParaRPr sz="2400">
              <a:solidFill>
                <a:srgbClr val="FF0000"/>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7" name="Shape 607"/>
        <p:cNvGrpSpPr/>
        <p:nvPr/>
      </p:nvGrpSpPr>
      <p:grpSpPr>
        <a:xfrm>
          <a:off x="0" y="0"/>
          <a:ext cx="0" cy="0"/>
          <a:chOff x="0" y="0"/>
          <a:chExt cx="0" cy="0"/>
        </a:xfrm>
      </p:grpSpPr>
      <p:sp>
        <p:nvSpPr>
          <p:cNvPr id="608" name="Google Shape;608;p58"/>
          <p:cNvSpPr txBox="1"/>
          <p:nvPr>
            <p:ph idx="12" type="sldNum"/>
          </p:nvPr>
        </p:nvSpPr>
        <p:spPr>
          <a:xfrm>
            <a:off x="6427089" y="466785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609" name="Google Shape;609;p58"/>
          <p:cNvSpPr txBox="1"/>
          <p:nvPr/>
        </p:nvSpPr>
        <p:spPr>
          <a:xfrm>
            <a:off x="436475" y="298250"/>
            <a:ext cx="8307300" cy="58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t>Softmax Classifier</a:t>
            </a:r>
            <a:r>
              <a:rPr lang="en" sz="2400"/>
              <a:t> (Multinomial Logistic Regression)</a:t>
            </a:r>
            <a:endParaRPr sz="2400"/>
          </a:p>
        </p:txBody>
      </p:sp>
      <p:sp>
        <p:nvSpPr>
          <p:cNvPr id="610" name="Google Shape;610;p58"/>
          <p:cNvSpPr txBox="1"/>
          <p:nvPr/>
        </p:nvSpPr>
        <p:spPr>
          <a:xfrm>
            <a:off x="2653100" y="1025700"/>
            <a:ext cx="6391800" cy="335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t>scores = unnormalized log probabilities of the classes. </a:t>
            </a:r>
            <a:endParaRPr b="1" sz="1800"/>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 sz="1800"/>
              <a:t>Want to maximize the log likelihood, or (for a loss function) </a:t>
            </a:r>
            <a:endParaRPr sz="1800"/>
          </a:p>
          <a:p>
            <a:pPr indent="0" lvl="0" marL="0" rtl="0" algn="l">
              <a:spcBef>
                <a:spcPts val="0"/>
              </a:spcBef>
              <a:spcAft>
                <a:spcPts val="0"/>
              </a:spcAft>
              <a:buNone/>
            </a:pPr>
            <a:r>
              <a:rPr lang="en" sz="1800"/>
              <a:t>to minimize the negative log likelihood of the correct class:</a:t>
            </a:r>
            <a:endParaRPr sz="1800"/>
          </a:p>
          <a:p>
            <a:pPr indent="0" lvl="0" marL="0" rtl="0" algn="l">
              <a:spcBef>
                <a:spcPts val="0"/>
              </a:spcBef>
              <a:spcAft>
                <a:spcPts val="0"/>
              </a:spcAft>
              <a:buNone/>
            </a:pPr>
            <a:r>
              <a:t/>
            </a:r>
            <a:endParaRPr sz="1800"/>
          </a:p>
        </p:txBody>
      </p:sp>
      <p:pic>
        <p:nvPicPr>
          <p:cNvPr id="611" name="Google Shape;611;p58"/>
          <p:cNvPicPr preferRelativeResize="0"/>
          <p:nvPr/>
        </p:nvPicPr>
        <p:blipFill>
          <a:blip r:embed="rId3">
            <a:alphaModFix/>
          </a:blip>
          <a:stretch>
            <a:fillRect/>
          </a:stretch>
        </p:blipFill>
        <p:spPr>
          <a:xfrm>
            <a:off x="1405003" y="1006538"/>
            <a:ext cx="1140231" cy="1258556"/>
          </a:xfrm>
          <a:prstGeom prst="rect">
            <a:avLst/>
          </a:prstGeom>
          <a:noFill/>
          <a:ln>
            <a:noFill/>
          </a:ln>
        </p:spPr>
      </p:pic>
      <p:sp>
        <p:nvSpPr>
          <p:cNvPr id="612" name="Google Shape;612;p58"/>
          <p:cNvSpPr txBox="1"/>
          <p:nvPr/>
        </p:nvSpPr>
        <p:spPr>
          <a:xfrm>
            <a:off x="125125" y="2419525"/>
            <a:ext cx="1314600" cy="2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cat</a:t>
            </a:r>
            <a:endParaRPr sz="2400"/>
          </a:p>
        </p:txBody>
      </p:sp>
      <p:sp>
        <p:nvSpPr>
          <p:cNvPr id="613" name="Google Shape;613;p58"/>
          <p:cNvSpPr txBox="1"/>
          <p:nvPr/>
        </p:nvSpPr>
        <p:spPr>
          <a:xfrm>
            <a:off x="125125" y="3576550"/>
            <a:ext cx="1314600" cy="2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frog</a:t>
            </a:r>
            <a:endParaRPr sz="2400"/>
          </a:p>
        </p:txBody>
      </p:sp>
      <p:sp>
        <p:nvSpPr>
          <p:cNvPr id="614" name="Google Shape;614;p58"/>
          <p:cNvSpPr txBox="1"/>
          <p:nvPr/>
        </p:nvSpPr>
        <p:spPr>
          <a:xfrm>
            <a:off x="125125" y="2999050"/>
            <a:ext cx="1314600" cy="2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car</a:t>
            </a:r>
            <a:endParaRPr sz="2400"/>
          </a:p>
        </p:txBody>
      </p:sp>
      <p:sp>
        <p:nvSpPr>
          <p:cNvPr id="615" name="Google Shape;615;p58"/>
          <p:cNvSpPr txBox="1"/>
          <p:nvPr/>
        </p:nvSpPr>
        <p:spPr>
          <a:xfrm>
            <a:off x="1651725" y="2391125"/>
            <a:ext cx="1211100" cy="3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t>3.2</a:t>
            </a:r>
            <a:endParaRPr b="1" sz="3000"/>
          </a:p>
        </p:txBody>
      </p:sp>
      <p:sp>
        <p:nvSpPr>
          <p:cNvPr id="616" name="Google Shape;616;p58"/>
          <p:cNvSpPr txBox="1"/>
          <p:nvPr/>
        </p:nvSpPr>
        <p:spPr>
          <a:xfrm>
            <a:off x="1651725" y="2924525"/>
            <a:ext cx="1211100" cy="3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t>5.1</a:t>
            </a:r>
            <a:endParaRPr sz="3000"/>
          </a:p>
        </p:txBody>
      </p:sp>
      <p:sp>
        <p:nvSpPr>
          <p:cNvPr id="617" name="Google Shape;617;p58"/>
          <p:cNvSpPr txBox="1"/>
          <p:nvPr/>
        </p:nvSpPr>
        <p:spPr>
          <a:xfrm>
            <a:off x="1575525" y="3457925"/>
            <a:ext cx="1211100" cy="3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t>-1.7</a:t>
            </a:r>
            <a:endParaRPr sz="3000"/>
          </a:p>
        </p:txBody>
      </p:sp>
      <p:pic>
        <p:nvPicPr>
          <p:cNvPr id="618" name="Google Shape;618;p58"/>
          <p:cNvPicPr preferRelativeResize="0"/>
          <p:nvPr/>
        </p:nvPicPr>
        <p:blipFill>
          <a:blip r:embed="rId4">
            <a:alphaModFix/>
          </a:blip>
          <a:stretch>
            <a:fillRect/>
          </a:stretch>
        </p:blipFill>
        <p:spPr>
          <a:xfrm>
            <a:off x="3728546" y="2829600"/>
            <a:ext cx="3801064" cy="442150"/>
          </a:xfrm>
          <a:prstGeom prst="rect">
            <a:avLst/>
          </a:prstGeom>
          <a:noFill/>
          <a:ln cap="flat" cmpd="sng" w="9525">
            <a:solidFill>
              <a:schemeClr val="dk2"/>
            </a:solidFill>
            <a:prstDash val="solid"/>
            <a:round/>
            <a:headEnd len="sm" w="sm" type="none"/>
            <a:tailEnd len="sm" w="sm" type="none"/>
          </a:ln>
        </p:spPr>
      </p:pic>
      <p:pic>
        <p:nvPicPr>
          <p:cNvPr id="619" name="Google Shape;619;p58"/>
          <p:cNvPicPr preferRelativeResize="0"/>
          <p:nvPr/>
        </p:nvPicPr>
        <p:blipFill>
          <a:blip r:embed="rId5">
            <a:alphaModFix/>
          </a:blip>
          <a:stretch>
            <a:fillRect/>
          </a:stretch>
        </p:blipFill>
        <p:spPr>
          <a:xfrm>
            <a:off x="6825302" y="1573063"/>
            <a:ext cx="1784898" cy="355500"/>
          </a:xfrm>
          <a:prstGeom prst="rect">
            <a:avLst/>
          </a:prstGeom>
          <a:noFill/>
          <a:ln cap="flat" cmpd="sng" w="9525">
            <a:solidFill>
              <a:schemeClr val="dk2"/>
            </a:solidFill>
            <a:prstDash val="solid"/>
            <a:round/>
            <a:headEnd len="sm" w="sm" type="none"/>
            <a:tailEnd len="sm" w="sm" type="none"/>
          </a:ln>
        </p:spPr>
      </p:pic>
      <p:sp>
        <p:nvSpPr>
          <p:cNvPr id="620" name="Google Shape;620;p58"/>
          <p:cNvSpPr txBox="1"/>
          <p:nvPr/>
        </p:nvSpPr>
        <p:spPr>
          <a:xfrm>
            <a:off x="5919075" y="1552350"/>
            <a:ext cx="713700" cy="2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where</a:t>
            </a:r>
            <a:endParaRPr/>
          </a:p>
        </p:txBody>
      </p:sp>
      <p:pic>
        <p:nvPicPr>
          <p:cNvPr id="621" name="Google Shape;621;p58"/>
          <p:cNvPicPr preferRelativeResize="0"/>
          <p:nvPr/>
        </p:nvPicPr>
        <p:blipFill>
          <a:blip r:embed="rId6">
            <a:alphaModFix/>
          </a:blip>
          <a:stretch>
            <a:fillRect/>
          </a:stretch>
        </p:blipFill>
        <p:spPr>
          <a:xfrm>
            <a:off x="2749320" y="1504695"/>
            <a:ext cx="2886577" cy="492237"/>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5" name="Shape 625"/>
        <p:cNvGrpSpPr/>
        <p:nvPr/>
      </p:nvGrpSpPr>
      <p:grpSpPr>
        <a:xfrm>
          <a:off x="0" y="0"/>
          <a:ext cx="0" cy="0"/>
          <a:chOff x="0" y="0"/>
          <a:chExt cx="0" cy="0"/>
        </a:xfrm>
      </p:grpSpPr>
      <p:sp>
        <p:nvSpPr>
          <p:cNvPr id="626" name="Google Shape;626;p59"/>
          <p:cNvSpPr txBox="1"/>
          <p:nvPr>
            <p:ph idx="12" type="sldNum"/>
          </p:nvPr>
        </p:nvSpPr>
        <p:spPr>
          <a:xfrm>
            <a:off x="6427089" y="466785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627" name="Google Shape;627;p59"/>
          <p:cNvSpPr txBox="1"/>
          <p:nvPr/>
        </p:nvSpPr>
        <p:spPr>
          <a:xfrm>
            <a:off x="436475" y="298250"/>
            <a:ext cx="8307300" cy="58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t>Softmax Classifier</a:t>
            </a:r>
            <a:r>
              <a:rPr lang="en" sz="2400"/>
              <a:t> (Multinomial Logistic Regression)</a:t>
            </a:r>
            <a:endParaRPr sz="2400"/>
          </a:p>
        </p:txBody>
      </p:sp>
      <p:sp>
        <p:nvSpPr>
          <p:cNvPr id="628" name="Google Shape;628;p59"/>
          <p:cNvSpPr txBox="1"/>
          <p:nvPr/>
        </p:nvSpPr>
        <p:spPr>
          <a:xfrm>
            <a:off x="2653100" y="1025700"/>
            <a:ext cx="6391800" cy="335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t>scores = unnormalized log probabilities of the classes. </a:t>
            </a:r>
            <a:endParaRPr b="1" sz="1800"/>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 sz="1800"/>
              <a:t>Want to maximize the log likelihood, or (for a loss function) </a:t>
            </a:r>
            <a:endParaRPr sz="1800"/>
          </a:p>
          <a:p>
            <a:pPr indent="0" lvl="0" marL="0" rtl="0" algn="l">
              <a:spcBef>
                <a:spcPts val="0"/>
              </a:spcBef>
              <a:spcAft>
                <a:spcPts val="0"/>
              </a:spcAft>
              <a:buNone/>
            </a:pPr>
            <a:r>
              <a:rPr lang="en" sz="1800"/>
              <a:t>to minimize the negative log likelihood of the correct class:</a:t>
            </a:r>
            <a:endParaRPr sz="1800"/>
          </a:p>
          <a:p>
            <a:pPr indent="0" lvl="0" marL="0" rtl="0" algn="l">
              <a:spcBef>
                <a:spcPts val="0"/>
              </a:spcBef>
              <a:spcAft>
                <a:spcPts val="0"/>
              </a:spcAft>
              <a:buNone/>
            </a:pPr>
            <a:r>
              <a:t/>
            </a:r>
            <a:endParaRPr sz="1800"/>
          </a:p>
        </p:txBody>
      </p:sp>
      <p:pic>
        <p:nvPicPr>
          <p:cNvPr id="629" name="Google Shape;629;p59"/>
          <p:cNvPicPr preferRelativeResize="0"/>
          <p:nvPr/>
        </p:nvPicPr>
        <p:blipFill>
          <a:blip r:embed="rId3">
            <a:alphaModFix/>
          </a:blip>
          <a:stretch>
            <a:fillRect/>
          </a:stretch>
        </p:blipFill>
        <p:spPr>
          <a:xfrm>
            <a:off x="1405003" y="1006538"/>
            <a:ext cx="1140231" cy="1258556"/>
          </a:xfrm>
          <a:prstGeom prst="rect">
            <a:avLst/>
          </a:prstGeom>
          <a:noFill/>
          <a:ln>
            <a:noFill/>
          </a:ln>
        </p:spPr>
      </p:pic>
      <p:sp>
        <p:nvSpPr>
          <p:cNvPr id="630" name="Google Shape;630;p59"/>
          <p:cNvSpPr txBox="1"/>
          <p:nvPr/>
        </p:nvSpPr>
        <p:spPr>
          <a:xfrm>
            <a:off x="125125" y="2419525"/>
            <a:ext cx="1314600" cy="2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cat</a:t>
            </a:r>
            <a:endParaRPr sz="2400"/>
          </a:p>
        </p:txBody>
      </p:sp>
      <p:sp>
        <p:nvSpPr>
          <p:cNvPr id="631" name="Google Shape;631;p59"/>
          <p:cNvSpPr txBox="1"/>
          <p:nvPr/>
        </p:nvSpPr>
        <p:spPr>
          <a:xfrm>
            <a:off x="125125" y="3576550"/>
            <a:ext cx="1314600" cy="2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frog</a:t>
            </a:r>
            <a:endParaRPr sz="2400"/>
          </a:p>
        </p:txBody>
      </p:sp>
      <p:sp>
        <p:nvSpPr>
          <p:cNvPr id="632" name="Google Shape;632;p59"/>
          <p:cNvSpPr txBox="1"/>
          <p:nvPr/>
        </p:nvSpPr>
        <p:spPr>
          <a:xfrm>
            <a:off x="125125" y="2999050"/>
            <a:ext cx="1314600" cy="2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car</a:t>
            </a:r>
            <a:endParaRPr sz="2400"/>
          </a:p>
        </p:txBody>
      </p:sp>
      <p:sp>
        <p:nvSpPr>
          <p:cNvPr id="633" name="Google Shape;633;p59"/>
          <p:cNvSpPr txBox="1"/>
          <p:nvPr/>
        </p:nvSpPr>
        <p:spPr>
          <a:xfrm>
            <a:off x="1651725" y="2391125"/>
            <a:ext cx="1211100" cy="3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t>3.2</a:t>
            </a:r>
            <a:endParaRPr b="1" sz="3000"/>
          </a:p>
        </p:txBody>
      </p:sp>
      <p:sp>
        <p:nvSpPr>
          <p:cNvPr id="634" name="Google Shape;634;p59"/>
          <p:cNvSpPr txBox="1"/>
          <p:nvPr/>
        </p:nvSpPr>
        <p:spPr>
          <a:xfrm>
            <a:off x="1651725" y="2924525"/>
            <a:ext cx="1211100" cy="3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t>5.1</a:t>
            </a:r>
            <a:endParaRPr sz="3000"/>
          </a:p>
        </p:txBody>
      </p:sp>
      <p:sp>
        <p:nvSpPr>
          <p:cNvPr id="635" name="Google Shape;635;p59"/>
          <p:cNvSpPr txBox="1"/>
          <p:nvPr/>
        </p:nvSpPr>
        <p:spPr>
          <a:xfrm>
            <a:off x="1575525" y="3457925"/>
            <a:ext cx="1211100" cy="3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t>-1.7</a:t>
            </a:r>
            <a:endParaRPr sz="3000"/>
          </a:p>
        </p:txBody>
      </p:sp>
      <p:pic>
        <p:nvPicPr>
          <p:cNvPr id="636" name="Google Shape;636;p59"/>
          <p:cNvPicPr preferRelativeResize="0"/>
          <p:nvPr/>
        </p:nvPicPr>
        <p:blipFill>
          <a:blip r:embed="rId4">
            <a:alphaModFix/>
          </a:blip>
          <a:stretch>
            <a:fillRect/>
          </a:stretch>
        </p:blipFill>
        <p:spPr>
          <a:xfrm>
            <a:off x="3728546" y="2829600"/>
            <a:ext cx="3801064" cy="442150"/>
          </a:xfrm>
          <a:prstGeom prst="rect">
            <a:avLst/>
          </a:prstGeom>
          <a:noFill/>
          <a:ln cap="flat" cmpd="sng" w="9525">
            <a:solidFill>
              <a:schemeClr val="dk2"/>
            </a:solidFill>
            <a:prstDash val="solid"/>
            <a:round/>
            <a:headEnd len="sm" w="sm" type="none"/>
            <a:tailEnd len="sm" w="sm" type="none"/>
          </a:ln>
        </p:spPr>
      </p:pic>
      <p:pic>
        <p:nvPicPr>
          <p:cNvPr id="637" name="Google Shape;637;p59"/>
          <p:cNvPicPr preferRelativeResize="0"/>
          <p:nvPr/>
        </p:nvPicPr>
        <p:blipFill>
          <a:blip r:embed="rId5">
            <a:alphaModFix/>
          </a:blip>
          <a:stretch>
            <a:fillRect/>
          </a:stretch>
        </p:blipFill>
        <p:spPr>
          <a:xfrm>
            <a:off x="4687050" y="3641013"/>
            <a:ext cx="2614025" cy="657575"/>
          </a:xfrm>
          <a:prstGeom prst="rect">
            <a:avLst/>
          </a:prstGeom>
          <a:noFill/>
          <a:ln>
            <a:noFill/>
          </a:ln>
        </p:spPr>
      </p:pic>
      <p:sp>
        <p:nvSpPr>
          <p:cNvPr id="638" name="Google Shape;638;p59"/>
          <p:cNvSpPr txBox="1"/>
          <p:nvPr/>
        </p:nvSpPr>
        <p:spPr>
          <a:xfrm>
            <a:off x="2948675" y="3678000"/>
            <a:ext cx="2250600" cy="4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t>in summary:</a:t>
            </a:r>
            <a:endParaRPr sz="1800"/>
          </a:p>
        </p:txBody>
      </p:sp>
      <p:cxnSp>
        <p:nvCxnSpPr>
          <p:cNvPr id="639" name="Google Shape;639;p59"/>
          <p:cNvCxnSpPr/>
          <p:nvPr/>
        </p:nvCxnSpPr>
        <p:spPr>
          <a:xfrm>
            <a:off x="2909450" y="3536825"/>
            <a:ext cx="5787600" cy="0"/>
          </a:xfrm>
          <a:prstGeom prst="straightConnector1">
            <a:avLst/>
          </a:prstGeom>
          <a:noFill/>
          <a:ln cap="flat" cmpd="sng" w="9525">
            <a:solidFill>
              <a:srgbClr val="000000"/>
            </a:solidFill>
            <a:prstDash val="solid"/>
            <a:round/>
            <a:headEnd len="med" w="med" type="none"/>
            <a:tailEnd len="med" w="med" type="none"/>
          </a:ln>
        </p:spPr>
      </p:cxnSp>
      <p:pic>
        <p:nvPicPr>
          <p:cNvPr id="640" name="Google Shape;640;p59"/>
          <p:cNvPicPr preferRelativeResize="0"/>
          <p:nvPr/>
        </p:nvPicPr>
        <p:blipFill>
          <a:blip r:embed="rId6">
            <a:alphaModFix/>
          </a:blip>
          <a:stretch>
            <a:fillRect/>
          </a:stretch>
        </p:blipFill>
        <p:spPr>
          <a:xfrm>
            <a:off x="6825302" y="1573063"/>
            <a:ext cx="1784898" cy="355500"/>
          </a:xfrm>
          <a:prstGeom prst="rect">
            <a:avLst/>
          </a:prstGeom>
          <a:noFill/>
          <a:ln cap="flat" cmpd="sng" w="9525">
            <a:solidFill>
              <a:schemeClr val="dk2"/>
            </a:solidFill>
            <a:prstDash val="solid"/>
            <a:round/>
            <a:headEnd len="sm" w="sm" type="none"/>
            <a:tailEnd len="sm" w="sm" type="none"/>
          </a:ln>
        </p:spPr>
      </p:pic>
      <p:sp>
        <p:nvSpPr>
          <p:cNvPr id="641" name="Google Shape;641;p59"/>
          <p:cNvSpPr txBox="1"/>
          <p:nvPr/>
        </p:nvSpPr>
        <p:spPr>
          <a:xfrm>
            <a:off x="5919075" y="1552350"/>
            <a:ext cx="713700" cy="2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where</a:t>
            </a:r>
            <a:endParaRPr/>
          </a:p>
        </p:txBody>
      </p:sp>
      <p:pic>
        <p:nvPicPr>
          <p:cNvPr id="642" name="Google Shape;642;p59"/>
          <p:cNvPicPr preferRelativeResize="0"/>
          <p:nvPr/>
        </p:nvPicPr>
        <p:blipFill>
          <a:blip r:embed="rId7">
            <a:alphaModFix/>
          </a:blip>
          <a:stretch>
            <a:fillRect/>
          </a:stretch>
        </p:blipFill>
        <p:spPr>
          <a:xfrm>
            <a:off x="2749320" y="1504695"/>
            <a:ext cx="2886577" cy="492237"/>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6" name="Shape 646"/>
        <p:cNvGrpSpPr/>
        <p:nvPr/>
      </p:nvGrpSpPr>
      <p:grpSpPr>
        <a:xfrm>
          <a:off x="0" y="0"/>
          <a:ext cx="0" cy="0"/>
          <a:chOff x="0" y="0"/>
          <a:chExt cx="0" cy="0"/>
        </a:xfrm>
      </p:grpSpPr>
      <p:sp>
        <p:nvSpPr>
          <p:cNvPr id="647" name="Google Shape;647;p60"/>
          <p:cNvSpPr/>
          <p:nvPr/>
        </p:nvSpPr>
        <p:spPr>
          <a:xfrm>
            <a:off x="1482175" y="2415400"/>
            <a:ext cx="1062900" cy="1670400"/>
          </a:xfrm>
          <a:prstGeom prst="rect">
            <a:avLst/>
          </a:prstGeom>
          <a:noFill/>
          <a:ln cap="flat" cmpd="sng" w="1905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60"/>
          <p:cNvSpPr txBox="1"/>
          <p:nvPr>
            <p:ph idx="12" type="sldNum"/>
          </p:nvPr>
        </p:nvSpPr>
        <p:spPr>
          <a:xfrm>
            <a:off x="6427089" y="466785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649" name="Google Shape;649;p60"/>
          <p:cNvSpPr txBox="1"/>
          <p:nvPr/>
        </p:nvSpPr>
        <p:spPr>
          <a:xfrm>
            <a:off x="436475" y="298250"/>
            <a:ext cx="8307300" cy="58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t>Softmax Classifier</a:t>
            </a:r>
            <a:r>
              <a:rPr lang="en" sz="2400"/>
              <a:t> (Multinomial Logistic Regression)</a:t>
            </a:r>
            <a:endParaRPr sz="2400"/>
          </a:p>
        </p:txBody>
      </p:sp>
      <p:pic>
        <p:nvPicPr>
          <p:cNvPr id="650" name="Google Shape;650;p60"/>
          <p:cNvPicPr preferRelativeResize="0"/>
          <p:nvPr/>
        </p:nvPicPr>
        <p:blipFill>
          <a:blip r:embed="rId3">
            <a:alphaModFix/>
          </a:blip>
          <a:stretch>
            <a:fillRect/>
          </a:stretch>
        </p:blipFill>
        <p:spPr>
          <a:xfrm>
            <a:off x="1405003" y="1006538"/>
            <a:ext cx="1140231" cy="1258556"/>
          </a:xfrm>
          <a:prstGeom prst="rect">
            <a:avLst/>
          </a:prstGeom>
          <a:noFill/>
          <a:ln>
            <a:noFill/>
          </a:ln>
        </p:spPr>
      </p:pic>
      <p:sp>
        <p:nvSpPr>
          <p:cNvPr id="651" name="Google Shape;651;p60"/>
          <p:cNvSpPr txBox="1"/>
          <p:nvPr/>
        </p:nvSpPr>
        <p:spPr>
          <a:xfrm>
            <a:off x="125125" y="2419525"/>
            <a:ext cx="1314600" cy="2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cat</a:t>
            </a:r>
            <a:endParaRPr sz="2400"/>
          </a:p>
        </p:txBody>
      </p:sp>
      <p:sp>
        <p:nvSpPr>
          <p:cNvPr id="652" name="Google Shape;652;p60"/>
          <p:cNvSpPr txBox="1"/>
          <p:nvPr/>
        </p:nvSpPr>
        <p:spPr>
          <a:xfrm>
            <a:off x="125125" y="3576550"/>
            <a:ext cx="1314600" cy="2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frog</a:t>
            </a:r>
            <a:endParaRPr sz="2400"/>
          </a:p>
        </p:txBody>
      </p:sp>
      <p:sp>
        <p:nvSpPr>
          <p:cNvPr id="653" name="Google Shape;653;p60"/>
          <p:cNvSpPr txBox="1"/>
          <p:nvPr/>
        </p:nvSpPr>
        <p:spPr>
          <a:xfrm>
            <a:off x="125125" y="2999050"/>
            <a:ext cx="1314600" cy="2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car</a:t>
            </a:r>
            <a:endParaRPr sz="2400"/>
          </a:p>
        </p:txBody>
      </p:sp>
      <p:sp>
        <p:nvSpPr>
          <p:cNvPr id="654" name="Google Shape;654;p60"/>
          <p:cNvSpPr txBox="1"/>
          <p:nvPr/>
        </p:nvSpPr>
        <p:spPr>
          <a:xfrm>
            <a:off x="1651725" y="2391125"/>
            <a:ext cx="1211100" cy="3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t>3.2</a:t>
            </a:r>
            <a:endParaRPr b="1" sz="3000"/>
          </a:p>
        </p:txBody>
      </p:sp>
      <p:sp>
        <p:nvSpPr>
          <p:cNvPr id="655" name="Google Shape;655;p60"/>
          <p:cNvSpPr txBox="1"/>
          <p:nvPr/>
        </p:nvSpPr>
        <p:spPr>
          <a:xfrm>
            <a:off x="1651725" y="2924525"/>
            <a:ext cx="1211100" cy="3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t>5.1</a:t>
            </a:r>
            <a:endParaRPr sz="3000"/>
          </a:p>
        </p:txBody>
      </p:sp>
      <p:sp>
        <p:nvSpPr>
          <p:cNvPr id="656" name="Google Shape;656;p60"/>
          <p:cNvSpPr txBox="1"/>
          <p:nvPr/>
        </p:nvSpPr>
        <p:spPr>
          <a:xfrm>
            <a:off x="1575525" y="3457925"/>
            <a:ext cx="1211100" cy="3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t>-1.7</a:t>
            </a:r>
            <a:endParaRPr sz="3000"/>
          </a:p>
        </p:txBody>
      </p:sp>
      <p:pic>
        <p:nvPicPr>
          <p:cNvPr id="657" name="Google Shape;657;p60"/>
          <p:cNvPicPr preferRelativeResize="0"/>
          <p:nvPr/>
        </p:nvPicPr>
        <p:blipFill>
          <a:blip r:embed="rId4">
            <a:alphaModFix/>
          </a:blip>
          <a:stretch>
            <a:fillRect/>
          </a:stretch>
        </p:blipFill>
        <p:spPr>
          <a:xfrm>
            <a:off x="4437975" y="966838"/>
            <a:ext cx="2614025" cy="657575"/>
          </a:xfrm>
          <a:prstGeom prst="rect">
            <a:avLst/>
          </a:prstGeom>
          <a:noFill/>
          <a:ln>
            <a:noFill/>
          </a:ln>
        </p:spPr>
      </p:pic>
      <p:sp>
        <p:nvSpPr>
          <p:cNvPr id="658" name="Google Shape;658;p60"/>
          <p:cNvSpPr txBox="1"/>
          <p:nvPr/>
        </p:nvSpPr>
        <p:spPr>
          <a:xfrm>
            <a:off x="501775" y="4125000"/>
            <a:ext cx="3442800" cy="3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0000FF"/>
                </a:solidFill>
              </a:rPr>
              <a:t>unnormalized log probabilities</a:t>
            </a:r>
            <a:endParaRPr sz="1800">
              <a:solidFill>
                <a:srgbClr val="0000FF"/>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2" name="Shape 662"/>
        <p:cNvGrpSpPr/>
        <p:nvPr/>
      </p:nvGrpSpPr>
      <p:grpSpPr>
        <a:xfrm>
          <a:off x="0" y="0"/>
          <a:ext cx="0" cy="0"/>
          <a:chOff x="0" y="0"/>
          <a:chExt cx="0" cy="0"/>
        </a:xfrm>
      </p:grpSpPr>
      <p:sp>
        <p:nvSpPr>
          <p:cNvPr id="663" name="Google Shape;663;p61"/>
          <p:cNvSpPr/>
          <p:nvPr/>
        </p:nvSpPr>
        <p:spPr>
          <a:xfrm>
            <a:off x="1482175" y="2415400"/>
            <a:ext cx="1062900" cy="1670400"/>
          </a:xfrm>
          <a:prstGeom prst="rect">
            <a:avLst/>
          </a:prstGeom>
          <a:noFill/>
          <a:ln cap="flat" cmpd="sng" w="1905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61"/>
          <p:cNvSpPr txBox="1"/>
          <p:nvPr>
            <p:ph idx="12" type="sldNum"/>
          </p:nvPr>
        </p:nvSpPr>
        <p:spPr>
          <a:xfrm>
            <a:off x="6427089" y="466785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665" name="Google Shape;665;p61"/>
          <p:cNvSpPr txBox="1"/>
          <p:nvPr/>
        </p:nvSpPr>
        <p:spPr>
          <a:xfrm>
            <a:off x="436475" y="298250"/>
            <a:ext cx="8307300" cy="58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t>Softmax Classifier</a:t>
            </a:r>
            <a:r>
              <a:rPr lang="en" sz="2400"/>
              <a:t> (Multinomial Logistic Regression)</a:t>
            </a:r>
            <a:endParaRPr sz="2400"/>
          </a:p>
        </p:txBody>
      </p:sp>
      <p:pic>
        <p:nvPicPr>
          <p:cNvPr id="666" name="Google Shape;666;p61"/>
          <p:cNvPicPr preferRelativeResize="0"/>
          <p:nvPr/>
        </p:nvPicPr>
        <p:blipFill>
          <a:blip r:embed="rId3">
            <a:alphaModFix/>
          </a:blip>
          <a:stretch>
            <a:fillRect/>
          </a:stretch>
        </p:blipFill>
        <p:spPr>
          <a:xfrm>
            <a:off x="1405003" y="1006538"/>
            <a:ext cx="1140231" cy="1258556"/>
          </a:xfrm>
          <a:prstGeom prst="rect">
            <a:avLst/>
          </a:prstGeom>
          <a:noFill/>
          <a:ln>
            <a:noFill/>
          </a:ln>
        </p:spPr>
      </p:pic>
      <p:sp>
        <p:nvSpPr>
          <p:cNvPr id="667" name="Google Shape;667;p61"/>
          <p:cNvSpPr txBox="1"/>
          <p:nvPr/>
        </p:nvSpPr>
        <p:spPr>
          <a:xfrm>
            <a:off x="125125" y="2419525"/>
            <a:ext cx="1314600" cy="2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cat</a:t>
            </a:r>
            <a:endParaRPr sz="2400"/>
          </a:p>
        </p:txBody>
      </p:sp>
      <p:sp>
        <p:nvSpPr>
          <p:cNvPr id="668" name="Google Shape;668;p61"/>
          <p:cNvSpPr txBox="1"/>
          <p:nvPr/>
        </p:nvSpPr>
        <p:spPr>
          <a:xfrm>
            <a:off x="125125" y="3576550"/>
            <a:ext cx="1314600" cy="2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frog</a:t>
            </a:r>
            <a:endParaRPr sz="2400"/>
          </a:p>
        </p:txBody>
      </p:sp>
      <p:sp>
        <p:nvSpPr>
          <p:cNvPr id="669" name="Google Shape;669;p61"/>
          <p:cNvSpPr txBox="1"/>
          <p:nvPr/>
        </p:nvSpPr>
        <p:spPr>
          <a:xfrm>
            <a:off x="125125" y="2999050"/>
            <a:ext cx="1314600" cy="2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car</a:t>
            </a:r>
            <a:endParaRPr sz="2400"/>
          </a:p>
        </p:txBody>
      </p:sp>
      <p:sp>
        <p:nvSpPr>
          <p:cNvPr id="670" name="Google Shape;670;p61"/>
          <p:cNvSpPr txBox="1"/>
          <p:nvPr/>
        </p:nvSpPr>
        <p:spPr>
          <a:xfrm>
            <a:off x="1651725" y="2391125"/>
            <a:ext cx="1211100" cy="3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t>3.2</a:t>
            </a:r>
            <a:endParaRPr b="1" sz="3000"/>
          </a:p>
        </p:txBody>
      </p:sp>
      <p:sp>
        <p:nvSpPr>
          <p:cNvPr id="671" name="Google Shape;671;p61"/>
          <p:cNvSpPr txBox="1"/>
          <p:nvPr/>
        </p:nvSpPr>
        <p:spPr>
          <a:xfrm>
            <a:off x="1651725" y="2924525"/>
            <a:ext cx="1211100" cy="3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t>5.1</a:t>
            </a:r>
            <a:endParaRPr sz="3000"/>
          </a:p>
        </p:txBody>
      </p:sp>
      <p:sp>
        <p:nvSpPr>
          <p:cNvPr id="672" name="Google Shape;672;p61"/>
          <p:cNvSpPr txBox="1"/>
          <p:nvPr/>
        </p:nvSpPr>
        <p:spPr>
          <a:xfrm>
            <a:off x="1575525" y="3457925"/>
            <a:ext cx="1211100" cy="3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t>-1.7</a:t>
            </a:r>
            <a:endParaRPr sz="3000"/>
          </a:p>
        </p:txBody>
      </p:sp>
      <p:pic>
        <p:nvPicPr>
          <p:cNvPr id="673" name="Google Shape;673;p61"/>
          <p:cNvPicPr preferRelativeResize="0"/>
          <p:nvPr/>
        </p:nvPicPr>
        <p:blipFill>
          <a:blip r:embed="rId4">
            <a:alphaModFix/>
          </a:blip>
          <a:stretch>
            <a:fillRect/>
          </a:stretch>
        </p:blipFill>
        <p:spPr>
          <a:xfrm>
            <a:off x="4437975" y="966838"/>
            <a:ext cx="2614025" cy="657575"/>
          </a:xfrm>
          <a:prstGeom prst="rect">
            <a:avLst/>
          </a:prstGeom>
          <a:noFill/>
          <a:ln>
            <a:noFill/>
          </a:ln>
        </p:spPr>
      </p:pic>
      <p:sp>
        <p:nvSpPr>
          <p:cNvPr id="674" name="Google Shape;674;p61"/>
          <p:cNvSpPr txBox="1"/>
          <p:nvPr/>
        </p:nvSpPr>
        <p:spPr>
          <a:xfrm>
            <a:off x="501775" y="4125000"/>
            <a:ext cx="3442800" cy="3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0000FF"/>
                </a:solidFill>
              </a:rPr>
              <a:t>unnormalized log probabilities</a:t>
            </a:r>
            <a:endParaRPr sz="1800">
              <a:solidFill>
                <a:srgbClr val="0000FF"/>
              </a:solidFill>
            </a:endParaRPr>
          </a:p>
        </p:txBody>
      </p:sp>
      <p:cxnSp>
        <p:nvCxnSpPr>
          <p:cNvPr id="675" name="Google Shape;675;p61"/>
          <p:cNvCxnSpPr>
            <a:stCxn id="663" idx="3"/>
          </p:cNvCxnSpPr>
          <p:nvPr/>
        </p:nvCxnSpPr>
        <p:spPr>
          <a:xfrm>
            <a:off x="2545075" y="3250600"/>
            <a:ext cx="740700" cy="0"/>
          </a:xfrm>
          <a:prstGeom prst="straightConnector1">
            <a:avLst/>
          </a:prstGeom>
          <a:noFill/>
          <a:ln cap="flat" cmpd="sng" w="19050">
            <a:solidFill>
              <a:schemeClr val="dk2"/>
            </a:solidFill>
            <a:prstDash val="solid"/>
            <a:round/>
            <a:headEnd len="med" w="med" type="none"/>
            <a:tailEnd len="med" w="med" type="triangle"/>
          </a:ln>
        </p:spPr>
      </p:cxnSp>
      <p:sp>
        <p:nvSpPr>
          <p:cNvPr id="676" name="Google Shape;676;p61"/>
          <p:cNvSpPr/>
          <p:nvPr/>
        </p:nvSpPr>
        <p:spPr>
          <a:xfrm>
            <a:off x="3463375" y="2415400"/>
            <a:ext cx="1062900" cy="16704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61"/>
          <p:cNvSpPr txBox="1"/>
          <p:nvPr/>
        </p:nvSpPr>
        <p:spPr>
          <a:xfrm>
            <a:off x="3632925" y="2391125"/>
            <a:ext cx="1211100" cy="3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t>24.5</a:t>
            </a:r>
            <a:endParaRPr b="1" sz="3000"/>
          </a:p>
        </p:txBody>
      </p:sp>
      <p:sp>
        <p:nvSpPr>
          <p:cNvPr id="678" name="Google Shape;678;p61"/>
          <p:cNvSpPr txBox="1"/>
          <p:nvPr/>
        </p:nvSpPr>
        <p:spPr>
          <a:xfrm>
            <a:off x="3404325" y="2924525"/>
            <a:ext cx="1211100" cy="3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t>164.0</a:t>
            </a:r>
            <a:endParaRPr sz="3000"/>
          </a:p>
        </p:txBody>
      </p:sp>
      <p:sp>
        <p:nvSpPr>
          <p:cNvPr id="679" name="Google Shape;679;p61"/>
          <p:cNvSpPr txBox="1"/>
          <p:nvPr/>
        </p:nvSpPr>
        <p:spPr>
          <a:xfrm>
            <a:off x="3556725" y="3457925"/>
            <a:ext cx="1211100" cy="3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t>0.18</a:t>
            </a:r>
            <a:endParaRPr sz="3000"/>
          </a:p>
        </p:txBody>
      </p:sp>
      <p:sp>
        <p:nvSpPr>
          <p:cNvPr id="680" name="Google Shape;680;p61"/>
          <p:cNvSpPr txBox="1"/>
          <p:nvPr/>
        </p:nvSpPr>
        <p:spPr>
          <a:xfrm>
            <a:off x="2637200" y="2786200"/>
            <a:ext cx="843300" cy="2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t>exp</a:t>
            </a:r>
            <a:endParaRPr sz="1800"/>
          </a:p>
        </p:txBody>
      </p:sp>
      <p:sp>
        <p:nvSpPr>
          <p:cNvPr id="681" name="Google Shape;681;p61"/>
          <p:cNvSpPr txBox="1"/>
          <p:nvPr/>
        </p:nvSpPr>
        <p:spPr>
          <a:xfrm>
            <a:off x="2599050" y="1891275"/>
            <a:ext cx="3442800" cy="3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0000"/>
                </a:solidFill>
              </a:rPr>
              <a:t>unnormalized probabilities</a:t>
            </a:r>
            <a:endParaRPr sz="1800">
              <a:solidFill>
                <a:srgbClr val="FF0000"/>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5" name="Shape 685"/>
        <p:cNvGrpSpPr/>
        <p:nvPr/>
      </p:nvGrpSpPr>
      <p:grpSpPr>
        <a:xfrm>
          <a:off x="0" y="0"/>
          <a:ext cx="0" cy="0"/>
          <a:chOff x="0" y="0"/>
          <a:chExt cx="0" cy="0"/>
        </a:xfrm>
      </p:grpSpPr>
      <p:sp>
        <p:nvSpPr>
          <p:cNvPr id="686" name="Google Shape;686;p62"/>
          <p:cNvSpPr/>
          <p:nvPr/>
        </p:nvSpPr>
        <p:spPr>
          <a:xfrm>
            <a:off x="1482175" y="2415400"/>
            <a:ext cx="1062900" cy="1670400"/>
          </a:xfrm>
          <a:prstGeom prst="rect">
            <a:avLst/>
          </a:prstGeom>
          <a:noFill/>
          <a:ln cap="flat" cmpd="sng" w="1905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62"/>
          <p:cNvSpPr txBox="1"/>
          <p:nvPr>
            <p:ph idx="12" type="sldNum"/>
          </p:nvPr>
        </p:nvSpPr>
        <p:spPr>
          <a:xfrm>
            <a:off x="6427089" y="466785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688" name="Google Shape;688;p62"/>
          <p:cNvSpPr txBox="1"/>
          <p:nvPr/>
        </p:nvSpPr>
        <p:spPr>
          <a:xfrm>
            <a:off x="436475" y="298250"/>
            <a:ext cx="8307300" cy="58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t>Softmax Classifier</a:t>
            </a:r>
            <a:r>
              <a:rPr lang="en" sz="2400"/>
              <a:t> (Multinomial Logistic Regression)</a:t>
            </a:r>
            <a:endParaRPr sz="2400"/>
          </a:p>
        </p:txBody>
      </p:sp>
      <p:pic>
        <p:nvPicPr>
          <p:cNvPr id="689" name="Google Shape;689;p62"/>
          <p:cNvPicPr preferRelativeResize="0"/>
          <p:nvPr/>
        </p:nvPicPr>
        <p:blipFill>
          <a:blip r:embed="rId3">
            <a:alphaModFix/>
          </a:blip>
          <a:stretch>
            <a:fillRect/>
          </a:stretch>
        </p:blipFill>
        <p:spPr>
          <a:xfrm>
            <a:off x="1405003" y="1006538"/>
            <a:ext cx="1140231" cy="1258556"/>
          </a:xfrm>
          <a:prstGeom prst="rect">
            <a:avLst/>
          </a:prstGeom>
          <a:noFill/>
          <a:ln>
            <a:noFill/>
          </a:ln>
        </p:spPr>
      </p:pic>
      <p:sp>
        <p:nvSpPr>
          <p:cNvPr id="690" name="Google Shape;690;p62"/>
          <p:cNvSpPr txBox="1"/>
          <p:nvPr/>
        </p:nvSpPr>
        <p:spPr>
          <a:xfrm>
            <a:off x="125125" y="2419525"/>
            <a:ext cx="1314600" cy="2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cat</a:t>
            </a:r>
            <a:endParaRPr sz="2400"/>
          </a:p>
        </p:txBody>
      </p:sp>
      <p:sp>
        <p:nvSpPr>
          <p:cNvPr id="691" name="Google Shape;691;p62"/>
          <p:cNvSpPr txBox="1"/>
          <p:nvPr/>
        </p:nvSpPr>
        <p:spPr>
          <a:xfrm>
            <a:off x="125125" y="3576550"/>
            <a:ext cx="1314600" cy="2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frog</a:t>
            </a:r>
            <a:endParaRPr sz="2400"/>
          </a:p>
        </p:txBody>
      </p:sp>
      <p:sp>
        <p:nvSpPr>
          <p:cNvPr id="692" name="Google Shape;692;p62"/>
          <p:cNvSpPr txBox="1"/>
          <p:nvPr/>
        </p:nvSpPr>
        <p:spPr>
          <a:xfrm>
            <a:off x="125125" y="2999050"/>
            <a:ext cx="1314600" cy="2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car</a:t>
            </a:r>
            <a:endParaRPr sz="2400"/>
          </a:p>
        </p:txBody>
      </p:sp>
      <p:sp>
        <p:nvSpPr>
          <p:cNvPr id="693" name="Google Shape;693;p62"/>
          <p:cNvSpPr txBox="1"/>
          <p:nvPr/>
        </p:nvSpPr>
        <p:spPr>
          <a:xfrm>
            <a:off x="1651725" y="2391125"/>
            <a:ext cx="1211100" cy="3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t>3.2</a:t>
            </a:r>
            <a:endParaRPr b="1" sz="3000"/>
          </a:p>
        </p:txBody>
      </p:sp>
      <p:sp>
        <p:nvSpPr>
          <p:cNvPr id="694" name="Google Shape;694;p62"/>
          <p:cNvSpPr txBox="1"/>
          <p:nvPr/>
        </p:nvSpPr>
        <p:spPr>
          <a:xfrm>
            <a:off x="1651725" y="2924525"/>
            <a:ext cx="1211100" cy="3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t>5.1</a:t>
            </a:r>
            <a:endParaRPr sz="3000"/>
          </a:p>
        </p:txBody>
      </p:sp>
      <p:sp>
        <p:nvSpPr>
          <p:cNvPr id="695" name="Google Shape;695;p62"/>
          <p:cNvSpPr txBox="1"/>
          <p:nvPr/>
        </p:nvSpPr>
        <p:spPr>
          <a:xfrm>
            <a:off x="1575525" y="3457925"/>
            <a:ext cx="1211100" cy="3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t>-1.7</a:t>
            </a:r>
            <a:endParaRPr sz="3000"/>
          </a:p>
        </p:txBody>
      </p:sp>
      <p:pic>
        <p:nvPicPr>
          <p:cNvPr id="696" name="Google Shape;696;p62"/>
          <p:cNvPicPr preferRelativeResize="0"/>
          <p:nvPr/>
        </p:nvPicPr>
        <p:blipFill>
          <a:blip r:embed="rId4">
            <a:alphaModFix/>
          </a:blip>
          <a:stretch>
            <a:fillRect/>
          </a:stretch>
        </p:blipFill>
        <p:spPr>
          <a:xfrm>
            <a:off x="4437975" y="966838"/>
            <a:ext cx="2614025" cy="657575"/>
          </a:xfrm>
          <a:prstGeom prst="rect">
            <a:avLst/>
          </a:prstGeom>
          <a:noFill/>
          <a:ln>
            <a:noFill/>
          </a:ln>
        </p:spPr>
      </p:pic>
      <p:sp>
        <p:nvSpPr>
          <p:cNvPr id="697" name="Google Shape;697;p62"/>
          <p:cNvSpPr txBox="1"/>
          <p:nvPr/>
        </p:nvSpPr>
        <p:spPr>
          <a:xfrm>
            <a:off x="501775" y="4125000"/>
            <a:ext cx="3442800" cy="3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0000FF"/>
                </a:solidFill>
              </a:rPr>
              <a:t>unnormalized log probabilities</a:t>
            </a:r>
            <a:endParaRPr sz="1800">
              <a:solidFill>
                <a:srgbClr val="0000FF"/>
              </a:solidFill>
            </a:endParaRPr>
          </a:p>
        </p:txBody>
      </p:sp>
      <p:cxnSp>
        <p:nvCxnSpPr>
          <p:cNvPr id="698" name="Google Shape;698;p62"/>
          <p:cNvCxnSpPr>
            <a:stCxn id="686" idx="3"/>
          </p:cNvCxnSpPr>
          <p:nvPr/>
        </p:nvCxnSpPr>
        <p:spPr>
          <a:xfrm>
            <a:off x="2545075" y="3250600"/>
            <a:ext cx="740700" cy="0"/>
          </a:xfrm>
          <a:prstGeom prst="straightConnector1">
            <a:avLst/>
          </a:prstGeom>
          <a:noFill/>
          <a:ln cap="flat" cmpd="sng" w="19050">
            <a:solidFill>
              <a:schemeClr val="dk2"/>
            </a:solidFill>
            <a:prstDash val="solid"/>
            <a:round/>
            <a:headEnd len="med" w="med" type="none"/>
            <a:tailEnd len="med" w="med" type="triangle"/>
          </a:ln>
        </p:spPr>
      </p:cxnSp>
      <p:sp>
        <p:nvSpPr>
          <p:cNvPr id="699" name="Google Shape;699;p62"/>
          <p:cNvSpPr/>
          <p:nvPr/>
        </p:nvSpPr>
        <p:spPr>
          <a:xfrm>
            <a:off x="3463375" y="2415400"/>
            <a:ext cx="1062900" cy="16704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62"/>
          <p:cNvSpPr txBox="1"/>
          <p:nvPr/>
        </p:nvSpPr>
        <p:spPr>
          <a:xfrm>
            <a:off x="3632925" y="2391125"/>
            <a:ext cx="1211100" cy="3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t>24.5</a:t>
            </a:r>
            <a:endParaRPr b="1" sz="3000"/>
          </a:p>
        </p:txBody>
      </p:sp>
      <p:sp>
        <p:nvSpPr>
          <p:cNvPr id="701" name="Google Shape;701;p62"/>
          <p:cNvSpPr txBox="1"/>
          <p:nvPr/>
        </p:nvSpPr>
        <p:spPr>
          <a:xfrm>
            <a:off x="3404325" y="2924525"/>
            <a:ext cx="1211100" cy="3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t>164.0</a:t>
            </a:r>
            <a:endParaRPr sz="3000"/>
          </a:p>
        </p:txBody>
      </p:sp>
      <p:sp>
        <p:nvSpPr>
          <p:cNvPr id="702" name="Google Shape;702;p62"/>
          <p:cNvSpPr txBox="1"/>
          <p:nvPr/>
        </p:nvSpPr>
        <p:spPr>
          <a:xfrm>
            <a:off x="3556725" y="3457925"/>
            <a:ext cx="1211100" cy="3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t>0.18</a:t>
            </a:r>
            <a:endParaRPr sz="3000"/>
          </a:p>
        </p:txBody>
      </p:sp>
      <p:sp>
        <p:nvSpPr>
          <p:cNvPr id="703" name="Google Shape;703;p62"/>
          <p:cNvSpPr txBox="1"/>
          <p:nvPr/>
        </p:nvSpPr>
        <p:spPr>
          <a:xfrm>
            <a:off x="2637200" y="2786200"/>
            <a:ext cx="843300" cy="2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t>exp</a:t>
            </a:r>
            <a:endParaRPr sz="1800"/>
          </a:p>
        </p:txBody>
      </p:sp>
      <p:cxnSp>
        <p:nvCxnSpPr>
          <p:cNvPr id="704" name="Google Shape;704;p62"/>
          <p:cNvCxnSpPr/>
          <p:nvPr/>
        </p:nvCxnSpPr>
        <p:spPr>
          <a:xfrm>
            <a:off x="4526275" y="3250600"/>
            <a:ext cx="1080900" cy="0"/>
          </a:xfrm>
          <a:prstGeom prst="straightConnector1">
            <a:avLst/>
          </a:prstGeom>
          <a:noFill/>
          <a:ln cap="flat" cmpd="sng" w="19050">
            <a:solidFill>
              <a:schemeClr val="dk2"/>
            </a:solidFill>
            <a:prstDash val="solid"/>
            <a:round/>
            <a:headEnd len="med" w="med" type="none"/>
            <a:tailEnd len="med" w="med" type="triangle"/>
          </a:ln>
        </p:spPr>
      </p:cxnSp>
      <p:sp>
        <p:nvSpPr>
          <p:cNvPr id="705" name="Google Shape;705;p62"/>
          <p:cNvSpPr txBox="1"/>
          <p:nvPr/>
        </p:nvSpPr>
        <p:spPr>
          <a:xfrm>
            <a:off x="4601775" y="2770575"/>
            <a:ext cx="1619400" cy="2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t>normalize</a:t>
            </a:r>
            <a:endParaRPr sz="1800"/>
          </a:p>
        </p:txBody>
      </p:sp>
      <p:sp>
        <p:nvSpPr>
          <p:cNvPr id="706" name="Google Shape;706;p62"/>
          <p:cNvSpPr txBox="1"/>
          <p:nvPr/>
        </p:nvSpPr>
        <p:spPr>
          <a:xfrm>
            <a:off x="2599050" y="1891275"/>
            <a:ext cx="3442800" cy="3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0000"/>
                </a:solidFill>
              </a:rPr>
              <a:t>unnormalized probabilities</a:t>
            </a:r>
            <a:endParaRPr sz="1800">
              <a:solidFill>
                <a:srgbClr val="FF0000"/>
              </a:solidFill>
            </a:endParaRPr>
          </a:p>
        </p:txBody>
      </p:sp>
      <p:sp>
        <p:nvSpPr>
          <p:cNvPr id="707" name="Google Shape;707;p62"/>
          <p:cNvSpPr/>
          <p:nvPr/>
        </p:nvSpPr>
        <p:spPr>
          <a:xfrm>
            <a:off x="5825575" y="2415400"/>
            <a:ext cx="1062900" cy="1670400"/>
          </a:xfrm>
          <a:prstGeom prst="rect">
            <a:avLst/>
          </a:prstGeom>
          <a:noFill/>
          <a:ln cap="flat" cmpd="sng" w="19050">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62"/>
          <p:cNvSpPr txBox="1"/>
          <p:nvPr/>
        </p:nvSpPr>
        <p:spPr>
          <a:xfrm>
            <a:off x="5918925" y="2391125"/>
            <a:ext cx="1211100" cy="3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t>0.13</a:t>
            </a:r>
            <a:endParaRPr b="1" sz="3000"/>
          </a:p>
        </p:txBody>
      </p:sp>
      <p:sp>
        <p:nvSpPr>
          <p:cNvPr id="709" name="Google Shape;709;p62"/>
          <p:cNvSpPr txBox="1"/>
          <p:nvPr/>
        </p:nvSpPr>
        <p:spPr>
          <a:xfrm>
            <a:off x="5918925" y="2924525"/>
            <a:ext cx="1211100" cy="3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t>0.87</a:t>
            </a:r>
            <a:endParaRPr sz="3000"/>
          </a:p>
        </p:txBody>
      </p:sp>
      <p:sp>
        <p:nvSpPr>
          <p:cNvPr id="710" name="Google Shape;710;p62"/>
          <p:cNvSpPr txBox="1"/>
          <p:nvPr/>
        </p:nvSpPr>
        <p:spPr>
          <a:xfrm>
            <a:off x="5918925" y="3457925"/>
            <a:ext cx="1211100" cy="3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t>0.00</a:t>
            </a:r>
            <a:endParaRPr sz="3000"/>
          </a:p>
        </p:txBody>
      </p:sp>
      <p:sp>
        <p:nvSpPr>
          <p:cNvPr id="711" name="Google Shape;711;p62"/>
          <p:cNvSpPr txBox="1"/>
          <p:nvPr/>
        </p:nvSpPr>
        <p:spPr>
          <a:xfrm>
            <a:off x="5638825" y="3991325"/>
            <a:ext cx="1619400" cy="3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38761D"/>
                </a:solidFill>
              </a:rPr>
              <a:t>p</a:t>
            </a:r>
            <a:r>
              <a:rPr lang="en" sz="1800">
                <a:solidFill>
                  <a:srgbClr val="38761D"/>
                </a:solidFill>
              </a:rPr>
              <a:t>robabilities &gt;0, sum to 1</a:t>
            </a:r>
            <a:endParaRPr sz="1800">
              <a:solidFill>
                <a:srgbClr val="38761D"/>
              </a:solidFill>
            </a:endParaRPr>
          </a:p>
          <a:p>
            <a:pPr indent="0" lvl="0" marL="0" rtl="0" algn="l">
              <a:spcBef>
                <a:spcPts val="0"/>
              </a:spcBef>
              <a:spcAft>
                <a:spcPts val="0"/>
              </a:spcAft>
              <a:buNone/>
            </a:pPr>
            <a:r>
              <a:t/>
            </a:r>
            <a:endParaRPr sz="1800">
              <a:solidFill>
                <a:srgbClr val="38761D"/>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5" name="Shape 715"/>
        <p:cNvGrpSpPr/>
        <p:nvPr/>
      </p:nvGrpSpPr>
      <p:grpSpPr>
        <a:xfrm>
          <a:off x="0" y="0"/>
          <a:ext cx="0" cy="0"/>
          <a:chOff x="0" y="0"/>
          <a:chExt cx="0" cy="0"/>
        </a:xfrm>
      </p:grpSpPr>
      <p:sp>
        <p:nvSpPr>
          <p:cNvPr id="716" name="Google Shape;716;p63"/>
          <p:cNvSpPr/>
          <p:nvPr/>
        </p:nvSpPr>
        <p:spPr>
          <a:xfrm>
            <a:off x="1482175" y="2415400"/>
            <a:ext cx="1062900" cy="1670400"/>
          </a:xfrm>
          <a:prstGeom prst="rect">
            <a:avLst/>
          </a:prstGeom>
          <a:noFill/>
          <a:ln cap="flat" cmpd="sng" w="1905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63"/>
          <p:cNvSpPr txBox="1"/>
          <p:nvPr>
            <p:ph idx="12" type="sldNum"/>
          </p:nvPr>
        </p:nvSpPr>
        <p:spPr>
          <a:xfrm>
            <a:off x="6427089" y="466785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718" name="Google Shape;718;p63"/>
          <p:cNvSpPr txBox="1"/>
          <p:nvPr/>
        </p:nvSpPr>
        <p:spPr>
          <a:xfrm>
            <a:off x="436475" y="298250"/>
            <a:ext cx="8307300" cy="58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t>Softmax Classifier</a:t>
            </a:r>
            <a:r>
              <a:rPr lang="en" sz="2400"/>
              <a:t> (Multinomial Logistic Regression)</a:t>
            </a:r>
            <a:endParaRPr sz="2400"/>
          </a:p>
        </p:txBody>
      </p:sp>
      <p:pic>
        <p:nvPicPr>
          <p:cNvPr id="719" name="Google Shape;719;p63"/>
          <p:cNvPicPr preferRelativeResize="0"/>
          <p:nvPr/>
        </p:nvPicPr>
        <p:blipFill>
          <a:blip r:embed="rId3">
            <a:alphaModFix/>
          </a:blip>
          <a:stretch>
            <a:fillRect/>
          </a:stretch>
        </p:blipFill>
        <p:spPr>
          <a:xfrm>
            <a:off x="1405003" y="1006538"/>
            <a:ext cx="1140231" cy="1258556"/>
          </a:xfrm>
          <a:prstGeom prst="rect">
            <a:avLst/>
          </a:prstGeom>
          <a:noFill/>
          <a:ln>
            <a:noFill/>
          </a:ln>
        </p:spPr>
      </p:pic>
      <p:sp>
        <p:nvSpPr>
          <p:cNvPr id="720" name="Google Shape;720;p63"/>
          <p:cNvSpPr txBox="1"/>
          <p:nvPr/>
        </p:nvSpPr>
        <p:spPr>
          <a:xfrm>
            <a:off x="125125" y="2419525"/>
            <a:ext cx="1314600" cy="2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cat</a:t>
            </a:r>
            <a:endParaRPr sz="2400"/>
          </a:p>
        </p:txBody>
      </p:sp>
      <p:sp>
        <p:nvSpPr>
          <p:cNvPr id="721" name="Google Shape;721;p63"/>
          <p:cNvSpPr txBox="1"/>
          <p:nvPr/>
        </p:nvSpPr>
        <p:spPr>
          <a:xfrm>
            <a:off x="125125" y="3576550"/>
            <a:ext cx="1314600" cy="2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frog</a:t>
            </a:r>
            <a:endParaRPr sz="2400"/>
          </a:p>
        </p:txBody>
      </p:sp>
      <p:sp>
        <p:nvSpPr>
          <p:cNvPr id="722" name="Google Shape;722;p63"/>
          <p:cNvSpPr txBox="1"/>
          <p:nvPr/>
        </p:nvSpPr>
        <p:spPr>
          <a:xfrm>
            <a:off x="125125" y="2999050"/>
            <a:ext cx="1314600" cy="2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car</a:t>
            </a:r>
            <a:endParaRPr sz="2400"/>
          </a:p>
        </p:txBody>
      </p:sp>
      <p:sp>
        <p:nvSpPr>
          <p:cNvPr id="723" name="Google Shape;723;p63"/>
          <p:cNvSpPr txBox="1"/>
          <p:nvPr/>
        </p:nvSpPr>
        <p:spPr>
          <a:xfrm>
            <a:off x="1651725" y="2391125"/>
            <a:ext cx="1211100" cy="3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t>3.2</a:t>
            </a:r>
            <a:endParaRPr b="1" sz="3000"/>
          </a:p>
        </p:txBody>
      </p:sp>
      <p:sp>
        <p:nvSpPr>
          <p:cNvPr id="724" name="Google Shape;724;p63"/>
          <p:cNvSpPr txBox="1"/>
          <p:nvPr/>
        </p:nvSpPr>
        <p:spPr>
          <a:xfrm>
            <a:off x="1651725" y="2924525"/>
            <a:ext cx="1211100" cy="3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t>5.1</a:t>
            </a:r>
            <a:endParaRPr sz="3000"/>
          </a:p>
        </p:txBody>
      </p:sp>
      <p:sp>
        <p:nvSpPr>
          <p:cNvPr id="725" name="Google Shape;725;p63"/>
          <p:cNvSpPr txBox="1"/>
          <p:nvPr/>
        </p:nvSpPr>
        <p:spPr>
          <a:xfrm>
            <a:off x="1575525" y="3457925"/>
            <a:ext cx="1211100" cy="3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t>-1.7</a:t>
            </a:r>
            <a:endParaRPr sz="3000"/>
          </a:p>
        </p:txBody>
      </p:sp>
      <p:pic>
        <p:nvPicPr>
          <p:cNvPr id="726" name="Google Shape;726;p63"/>
          <p:cNvPicPr preferRelativeResize="0"/>
          <p:nvPr/>
        </p:nvPicPr>
        <p:blipFill>
          <a:blip r:embed="rId4">
            <a:alphaModFix/>
          </a:blip>
          <a:stretch>
            <a:fillRect/>
          </a:stretch>
        </p:blipFill>
        <p:spPr>
          <a:xfrm>
            <a:off x="4437975" y="966838"/>
            <a:ext cx="2614025" cy="657575"/>
          </a:xfrm>
          <a:prstGeom prst="rect">
            <a:avLst/>
          </a:prstGeom>
          <a:noFill/>
          <a:ln>
            <a:noFill/>
          </a:ln>
        </p:spPr>
      </p:pic>
      <p:sp>
        <p:nvSpPr>
          <p:cNvPr id="727" name="Google Shape;727;p63"/>
          <p:cNvSpPr txBox="1"/>
          <p:nvPr/>
        </p:nvSpPr>
        <p:spPr>
          <a:xfrm>
            <a:off x="501775" y="4125000"/>
            <a:ext cx="3442800" cy="3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0000FF"/>
                </a:solidFill>
              </a:rPr>
              <a:t>unnormalized log probabilities</a:t>
            </a:r>
            <a:endParaRPr sz="1800">
              <a:solidFill>
                <a:srgbClr val="0000FF"/>
              </a:solidFill>
            </a:endParaRPr>
          </a:p>
        </p:txBody>
      </p:sp>
      <p:cxnSp>
        <p:nvCxnSpPr>
          <p:cNvPr id="728" name="Google Shape;728;p63"/>
          <p:cNvCxnSpPr>
            <a:stCxn id="716" idx="3"/>
          </p:cNvCxnSpPr>
          <p:nvPr/>
        </p:nvCxnSpPr>
        <p:spPr>
          <a:xfrm>
            <a:off x="2545075" y="3250600"/>
            <a:ext cx="740700" cy="0"/>
          </a:xfrm>
          <a:prstGeom prst="straightConnector1">
            <a:avLst/>
          </a:prstGeom>
          <a:noFill/>
          <a:ln cap="flat" cmpd="sng" w="19050">
            <a:solidFill>
              <a:schemeClr val="dk2"/>
            </a:solidFill>
            <a:prstDash val="solid"/>
            <a:round/>
            <a:headEnd len="med" w="med" type="none"/>
            <a:tailEnd len="med" w="med" type="triangle"/>
          </a:ln>
        </p:spPr>
      </p:cxnSp>
      <p:sp>
        <p:nvSpPr>
          <p:cNvPr id="729" name="Google Shape;729;p63"/>
          <p:cNvSpPr/>
          <p:nvPr/>
        </p:nvSpPr>
        <p:spPr>
          <a:xfrm>
            <a:off x="3463375" y="2415400"/>
            <a:ext cx="1062900" cy="16704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63"/>
          <p:cNvSpPr txBox="1"/>
          <p:nvPr/>
        </p:nvSpPr>
        <p:spPr>
          <a:xfrm>
            <a:off x="3632925" y="2391125"/>
            <a:ext cx="1211100" cy="3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t>24.5</a:t>
            </a:r>
            <a:endParaRPr b="1" sz="3000"/>
          </a:p>
        </p:txBody>
      </p:sp>
      <p:sp>
        <p:nvSpPr>
          <p:cNvPr id="731" name="Google Shape;731;p63"/>
          <p:cNvSpPr txBox="1"/>
          <p:nvPr/>
        </p:nvSpPr>
        <p:spPr>
          <a:xfrm>
            <a:off x="3404325" y="2924525"/>
            <a:ext cx="1211100" cy="3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t>164.0</a:t>
            </a:r>
            <a:endParaRPr sz="3000"/>
          </a:p>
        </p:txBody>
      </p:sp>
      <p:sp>
        <p:nvSpPr>
          <p:cNvPr id="732" name="Google Shape;732;p63"/>
          <p:cNvSpPr txBox="1"/>
          <p:nvPr/>
        </p:nvSpPr>
        <p:spPr>
          <a:xfrm>
            <a:off x="3556725" y="3457925"/>
            <a:ext cx="1211100" cy="3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t>0.18</a:t>
            </a:r>
            <a:endParaRPr sz="3000"/>
          </a:p>
        </p:txBody>
      </p:sp>
      <p:sp>
        <p:nvSpPr>
          <p:cNvPr id="733" name="Google Shape;733;p63"/>
          <p:cNvSpPr txBox="1"/>
          <p:nvPr/>
        </p:nvSpPr>
        <p:spPr>
          <a:xfrm>
            <a:off x="2637200" y="2786200"/>
            <a:ext cx="843300" cy="2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t>exp</a:t>
            </a:r>
            <a:endParaRPr sz="1800"/>
          </a:p>
        </p:txBody>
      </p:sp>
      <p:cxnSp>
        <p:nvCxnSpPr>
          <p:cNvPr id="734" name="Google Shape;734;p63"/>
          <p:cNvCxnSpPr/>
          <p:nvPr/>
        </p:nvCxnSpPr>
        <p:spPr>
          <a:xfrm>
            <a:off x="4526275" y="3250600"/>
            <a:ext cx="1080900" cy="0"/>
          </a:xfrm>
          <a:prstGeom prst="straightConnector1">
            <a:avLst/>
          </a:prstGeom>
          <a:noFill/>
          <a:ln cap="flat" cmpd="sng" w="19050">
            <a:solidFill>
              <a:schemeClr val="dk2"/>
            </a:solidFill>
            <a:prstDash val="solid"/>
            <a:round/>
            <a:headEnd len="med" w="med" type="none"/>
            <a:tailEnd len="med" w="med" type="triangle"/>
          </a:ln>
        </p:spPr>
      </p:cxnSp>
      <p:sp>
        <p:nvSpPr>
          <p:cNvPr id="735" name="Google Shape;735;p63"/>
          <p:cNvSpPr txBox="1"/>
          <p:nvPr/>
        </p:nvSpPr>
        <p:spPr>
          <a:xfrm>
            <a:off x="4601775" y="2770575"/>
            <a:ext cx="1619400" cy="2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t>normalize</a:t>
            </a:r>
            <a:endParaRPr sz="1800"/>
          </a:p>
        </p:txBody>
      </p:sp>
      <p:sp>
        <p:nvSpPr>
          <p:cNvPr id="736" name="Google Shape;736;p63"/>
          <p:cNvSpPr txBox="1"/>
          <p:nvPr/>
        </p:nvSpPr>
        <p:spPr>
          <a:xfrm>
            <a:off x="2599050" y="1891275"/>
            <a:ext cx="3442800" cy="3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0000"/>
                </a:solidFill>
              </a:rPr>
              <a:t>unnormalized probabilities</a:t>
            </a:r>
            <a:endParaRPr sz="1800">
              <a:solidFill>
                <a:srgbClr val="FF0000"/>
              </a:solidFill>
            </a:endParaRPr>
          </a:p>
        </p:txBody>
      </p:sp>
      <p:sp>
        <p:nvSpPr>
          <p:cNvPr id="737" name="Google Shape;737;p63"/>
          <p:cNvSpPr/>
          <p:nvPr/>
        </p:nvSpPr>
        <p:spPr>
          <a:xfrm>
            <a:off x="5825575" y="2415400"/>
            <a:ext cx="1062900" cy="1670400"/>
          </a:xfrm>
          <a:prstGeom prst="rect">
            <a:avLst/>
          </a:prstGeom>
          <a:noFill/>
          <a:ln cap="flat" cmpd="sng" w="19050">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63"/>
          <p:cNvSpPr txBox="1"/>
          <p:nvPr/>
        </p:nvSpPr>
        <p:spPr>
          <a:xfrm>
            <a:off x="5918925" y="2391125"/>
            <a:ext cx="1211100" cy="3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9900FF"/>
                </a:solidFill>
              </a:rPr>
              <a:t>0.13</a:t>
            </a:r>
            <a:endParaRPr b="1" sz="3000">
              <a:solidFill>
                <a:srgbClr val="9900FF"/>
              </a:solidFill>
            </a:endParaRPr>
          </a:p>
        </p:txBody>
      </p:sp>
      <p:sp>
        <p:nvSpPr>
          <p:cNvPr id="739" name="Google Shape;739;p63"/>
          <p:cNvSpPr txBox="1"/>
          <p:nvPr/>
        </p:nvSpPr>
        <p:spPr>
          <a:xfrm>
            <a:off x="5918925" y="2924525"/>
            <a:ext cx="1211100" cy="3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t>0.87</a:t>
            </a:r>
            <a:endParaRPr sz="3000"/>
          </a:p>
        </p:txBody>
      </p:sp>
      <p:sp>
        <p:nvSpPr>
          <p:cNvPr id="740" name="Google Shape;740;p63"/>
          <p:cNvSpPr txBox="1"/>
          <p:nvPr/>
        </p:nvSpPr>
        <p:spPr>
          <a:xfrm>
            <a:off x="5918925" y="3457925"/>
            <a:ext cx="1211100" cy="3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t>0.00</a:t>
            </a:r>
            <a:endParaRPr sz="3000"/>
          </a:p>
        </p:txBody>
      </p:sp>
      <p:sp>
        <p:nvSpPr>
          <p:cNvPr id="741" name="Google Shape;741;p63"/>
          <p:cNvSpPr txBox="1"/>
          <p:nvPr/>
        </p:nvSpPr>
        <p:spPr>
          <a:xfrm>
            <a:off x="5664425" y="4125000"/>
            <a:ext cx="1436400" cy="3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38761D"/>
                </a:solidFill>
              </a:rPr>
              <a:t>probabilities</a:t>
            </a:r>
            <a:endParaRPr sz="1800">
              <a:solidFill>
                <a:srgbClr val="38761D"/>
              </a:solidFill>
            </a:endParaRPr>
          </a:p>
        </p:txBody>
      </p:sp>
      <p:cxnSp>
        <p:nvCxnSpPr>
          <p:cNvPr id="742" name="Google Shape;742;p63"/>
          <p:cNvCxnSpPr/>
          <p:nvPr/>
        </p:nvCxnSpPr>
        <p:spPr>
          <a:xfrm>
            <a:off x="6942575" y="2721250"/>
            <a:ext cx="227400" cy="0"/>
          </a:xfrm>
          <a:prstGeom prst="straightConnector1">
            <a:avLst/>
          </a:prstGeom>
          <a:noFill/>
          <a:ln cap="flat" cmpd="sng" w="9525">
            <a:solidFill>
              <a:schemeClr val="dk2"/>
            </a:solidFill>
            <a:prstDash val="solid"/>
            <a:round/>
            <a:headEnd len="med" w="med" type="none"/>
            <a:tailEnd len="med" w="med" type="triangle"/>
          </a:ln>
        </p:spPr>
      </p:cxnSp>
      <p:sp>
        <p:nvSpPr>
          <p:cNvPr id="743" name="Google Shape;743;p63"/>
          <p:cNvSpPr txBox="1"/>
          <p:nvPr/>
        </p:nvSpPr>
        <p:spPr>
          <a:xfrm>
            <a:off x="7247375" y="2423250"/>
            <a:ext cx="2162100" cy="91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rgbClr val="9900FF"/>
                </a:solidFill>
              </a:rPr>
              <a:t>L_i = -log(0.13)</a:t>
            </a:r>
            <a:endParaRPr sz="2000">
              <a:solidFill>
                <a:srgbClr val="9900FF"/>
              </a:solidFill>
            </a:endParaRPr>
          </a:p>
          <a:p>
            <a:pPr indent="0" lvl="0" marL="0" rtl="0" algn="l">
              <a:spcBef>
                <a:spcPts val="0"/>
              </a:spcBef>
              <a:spcAft>
                <a:spcPts val="0"/>
              </a:spcAft>
              <a:buNone/>
            </a:pPr>
            <a:r>
              <a:rPr lang="en" sz="2000">
                <a:solidFill>
                  <a:srgbClr val="9900FF"/>
                </a:solidFill>
              </a:rPr>
              <a:t>      = </a:t>
            </a:r>
            <a:r>
              <a:rPr b="1" lang="en" sz="2000">
                <a:solidFill>
                  <a:srgbClr val="9900FF"/>
                </a:solidFill>
              </a:rPr>
              <a:t>0.89</a:t>
            </a:r>
            <a:endParaRPr b="1" sz="2000">
              <a:solidFill>
                <a:srgbClr val="9900FF"/>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7" name="Shape 747"/>
        <p:cNvGrpSpPr/>
        <p:nvPr/>
      </p:nvGrpSpPr>
      <p:grpSpPr>
        <a:xfrm>
          <a:off x="0" y="0"/>
          <a:ext cx="0" cy="0"/>
          <a:chOff x="0" y="0"/>
          <a:chExt cx="0" cy="0"/>
        </a:xfrm>
      </p:grpSpPr>
      <p:sp>
        <p:nvSpPr>
          <p:cNvPr id="748" name="Google Shape;748;p64"/>
          <p:cNvSpPr/>
          <p:nvPr/>
        </p:nvSpPr>
        <p:spPr>
          <a:xfrm>
            <a:off x="1482175" y="2415400"/>
            <a:ext cx="1062900" cy="1670400"/>
          </a:xfrm>
          <a:prstGeom prst="rect">
            <a:avLst/>
          </a:prstGeom>
          <a:noFill/>
          <a:ln cap="flat" cmpd="sng" w="1905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64"/>
          <p:cNvSpPr txBox="1"/>
          <p:nvPr>
            <p:ph idx="12" type="sldNum"/>
          </p:nvPr>
        </p:nvSpPr>
        <p:spPr>
          <a:xfrm>
            <a:off x="6427089" y="466785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750" name="Google Shape;750;p64"/>
          <p:cNvSpPr txBox="1"/>
          <p:nvPr/>
        </p:nvSpPr>
        <p:spPr>
          <a:xfrm>
            <a:off x="436475" y="298250"/>
            <a:ext cx="8307300" cy="58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t>Softmax Classifier</a:t>
            </a:r>
            <a:r>
              <a:rPr lang="en" sz="2400"/>
              <a:t> (Multinomial Logistic Regression)</a:t>
            </a:r>
            <a:endParaRPr sz="2400"/>
          </a:p>
        </p:txBody>
      </p:sp>
      <p:pic>
        <p:nvPicPr>
          <p:cNvPr id="751" name="Google Shape;751;p64"/>
          <p:cNvPicPr preferRelativeResize="0"/>
          <p:nvPr/>
        </p:nvPicPr>
        <p:blipFill>
          <a:blip r:embed="rId3">
            <a:alphaModFix/>
          </a:blip>
          <a:stretch>
            <a:fillRect/>
          </a:stretch>
        </p:blipFill>
        <p:spPr>
          <a:xfrm>
            <a:off x="1405003" y="1006538"/>
            <a:ext cx="1140231" cy="1258556"/>
          </a:xfrm>
          <a:prstGeom prst="rect">
            <a:avLst/>
          </a:prstGeom>
          <a:noFill/>
          <a:ln>
            <a:noFill/>
          </a:ln>
        </p:spPr>
      </p:pic>
      <p:sp>
        <p:nvSpPr>
          <p:cNvPr id="752" name="Google Shape;752;p64"/>
          <p:cNvSpPr txBox="1"/>
          <p:nvPr/>
        </p:nvSpPr>
        <p:spPr>
          <a:xfrm>
            <a:off x="125125" y="2419525"/>
            <a:ext cx="1314600" cy="2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cat</a:t>
            </a:r>
            <a:endParaRPr sz="2400"/>
          </a:p>
        </p:txBody>
      </p:sp>
      <p:sp>
        <p:nvSpPr>
          <p:cNvPr id="753" name="Google Shape;753;p64"/>
          <p:cNvSpPr txBox="1"/>
          <p:nvPr/>
        </p:nvSpPr>
        <p:spPr>
          <a:xfrm>
            <a:off x="125125" y="3576550"/>
            <a:ext cx="1314600" cy="2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frog</a:t>
            </a:r>
            <a:endParaRPr sz="2400"/>
          </a:p>
        </p:txBody>
      </p:sp>
      <p:sp>
        <p:nvSpPr>
          <p:cNvPr id="754" name="Google Shape;754;p64"/>
          <p:cNvSpPr txBox="1"/>
          <p:nvPr/>
        </p:nvSpPr>
        <p:spPr>
          <a:xfrm>
            <a:off x="125125" y="2999050"/>
            <a:ext cx="1314600" cy="2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car</a:t>
            </a:r>
            <a:endParaRPr sz="2400"/>
          </a:p>
        </p:txBody>
      </p:sp>
      <p:sp>
        <p:nvSpPr>
          <p:cNvPr id="755" name="Google Shape;755;p64"/>
          <p:cNvSpPr txBox="1"/>
          <p:nvPr/>
        </p:nvSpPr>
        <p:spPr>
          <a:xfrm>
            <a:off x="1651725" y="2391125"/>
            <a:ext cx="1211100" cy="3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t>3.2</a:t>
            </a:r>
            <a:endParaRPr b="1" sz="3000"/>
          </a:p>
        </p:txBody>
      </p:sp>
      <p:sp>
        <p:nvSpPr>
          <p:cNvPr id="756" name="Google Shape;756;p64"/>
          <p:cNvSpPr txBox="1"/>
          <p:nvPr/>
        </p:nvSpPr>
        <p:spPr>
          <a:xfrm>
            <a:off x="1651725" y="2924525"/>
            <a:ext cx="1211100" cy="3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t>5.1</a:t>
            </a:r>
            <a:endParaRPr sz="3000"/>
          </a:p>
        </p:txBody>
      </p:sp>
      <p:sp>
        <p:nvSpPr>
          <p:cNvPr id="757" name="Google Shape;757;p64"/>
          <p:cNvSpPr txBox="1"/>
          <p:nvPr/>
        </p:nvSpPr>
        <p:spPr>
          <a:xfrm>
            <a:off x="1575525" y="3457925"/>
            <a:ext cx="1211100" cy="3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t>-1.7</a:t>
            </a:r>
            <a:endParaRPr sz="3000"/>
          </a:p>
        </p:txBody>
      </p:sp>
      <p:pic>
        <p:nvPicPr>
          <p:cNvPr id="758" name="Google Shape;758;p64"/>
          <p:cNvPicPr preferRelativeResize="0"/>
          <p:nvPr/>
        </p:nvPicPr>
        <p:blipFill>
          <a:blip r:embed="rId4">
            <a:alphaModFix/>
          </a:blip>
          <a:stretch>
            <a:fillRect/>
          </a:stretch>
        </p:blipFill>
        <p:spPr>
          <a:xfrm>
            <a:off x="4437975" y="966838"/>
            <a:ext cx="2614025" cy="657575"/>
          </a:xfrm>
          <a:prstGeom prst="rect">
            <a:avLst/>
          </a:prstGeom>
          <a:noFill/>
          <a:ln>
            <a:noFill/>
          </a:ln>
        </p:spPr>
      </p:pic>
      <p:sp>
        <p:nvSpPr>
          <p:cNvPr id="759" name="Google Shape;759;p64"/>
          <p:cNvSpPr txBox="1"/>
          <p:nvPr/>
        </p:nvSpPr>
        <p:spPr>
          <a:xfrm>
            <a:off x="501775" y="4125000"/>
            <a:ext cx="3442800" cy="3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0000FF"/>
                </a:solidFill>
              </a:rPr>
              <a:t>unnormalized log probabilities</a:t>
            </a:r>
            <a:endParaRPr sz="1800">
              <a:solidFill>
                <a:srgbClr val="0000FF"/>
              </a:solidFill>
            </a:endParaRPr>
          </a:p>
        </p:txBody>
      </p:sp>
      <p:cxnSp>
        <p:nvCxnSpPr>
          <p:cNvPr id="760" name="Google Shape;760;p64"/>
          <p:cNvCxnSpPr>
            <a:stCxn id="748" idx="3"/>
          </p:cNvCxnSpPr>
          <p:nvPr/>
        </p:nvCxnSpPr>
        <p:spPr>
          <a:xfrm>
            <a:off x="2545075" y="3250600"/>
            <a:ext cx="740700" cy="0"/>
          </a:xfrm>
          <a:prstGeom prst="straightConnector1">
            <a:avLst/>
          </a:prstGeom>
          <a:noFill/>
          <a:ln cap="flat" cmpd="sng" w="19050">
            <a:solidFill>
              <a:schemeClr val="dk2"/>
            </a:solidFill>
            <a:prstDash val="solid"/>
            <a:round/>
            <a:headEnd len="med" w="med" type="none"/>
            <a:tailEnd len="med" w="med" type="triangle"/>
          </a:ln>
        </p:spPr>
      </p:cxnSp>
      <p:sp>
        <p:nvSpPr>
          <p:cNvPr id="761" name="Google Shape;761;p64"/>
          <p:cNvSpPr/>
          <p:nvPr/>
        </p:nvSpPr>
        <p:spPr>
          <a:xfrm>
            <a:off x="3463375" y="2415400"/>
            <a:ext cx="1062900" cy="16704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64"/>
          <p:cNvSpPr txBox="1"/>
          <p:nvPr/>
        </p:nvSpPr>
        <p:spPr>
          <a:xfrm>
            <a:off x="3632925" y="2391125"/>
            <a:ext cx="1211100" cy="3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t>24.5</a:t>
            </a:r>
            <a:endParaRPr b="1" sz="3000"/>
          </a:p>
        </p:txBody>
      </p:sp>
      <p:sp>
        <p:nvSpPr>
          <p:cNvPr id="763" name="Google Shape;763;p64"/>
          <p:cNvSpPr txBox="1"/>
          <p:nvPr/>
        </p:nvSpPr>
        <p:spPr>
          <a:xfrm>
            <a:off x="3404325" y="2924525"/>
            <a:ext cx="1211100" cy="3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t>164.0</a:t>
            </a:r>
            <a:endParaRPr sz="3000"/>
          </a:p>
        </p:txBody>
      </p:sp>
      <p:sp>
        <p:nvSpPr>
          <p:cNvPr id="764" name="Google Shape;764;p64"/>
          <p:cNvSpPr txBox="1"/>
          <p:nvPr/>
        </p:nvSpPr>
        <p:spPr>
          <a:xfrm>
            <a:off x="3556725" y="3457925"/>
            <a:ext cx="1211100" cy="3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t>0.18</a:t>
            </a:r>
            <a:endParaRPr sz="3000"/>
          </a:p>
        </p:txBody>
      </p:sp>
      <p:sp>
        <p:nvSpPr>
          <p:cNvPr id="765" name="Google Shape;765;p64"/>
          <p:cNvSpPr txBox="1"/>
          <p:nvPr/>
        </p:nvSpPr>
        <p:spPr>
          <a:xfrm>
            <a:off x="2637200" y="2786200"/>
            <a:ext cx="843300" cy="2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t>exp</a:t>
            </a:r>
            <a:endParaRPr sz="1800"/>
          </a:p>
        </p:txBody>
      </p:sp>
      <p:cxnSp>
        <p:nvCxnSpPr>
          <p:cNvPr id="766" name="Google Shape;766;p64"/>
          <p:cNvCxnSpPr/>
          <p:nvPr/>
        </p:nvCxnSpPr>
        <p:spPr>
          <a:xfrm>
            <a:off x="4526275" y="3250600"/>
            <a:ext cx="1080900" cy="0"/>
          </a:xfrm>
          <a:prstGeom prst="straightConnector1">
            <a:avLst/>
          </a:prstGeom>
          <a:noFill/>
          <a:ln cap="flat" cmpd="sng" w="19050">
            <a:solidFill>
              <a:schemeClr val="dk2"/>
            </a:solidFill>
            <a:prstDash val="solid"/>
            <a:round/>
            <a:headEnd len="med" w="med" type="none"/>
            <a:tailEnd len="med" w="med" type="triangle"/>
          </a:ln>
        </p:spPr>
      </p:cxnSp>
      <p:sp>
        <p:nvSpPr>
          <p:cNvPr id="767" name="Google Shape;767;p64"/>
          <p:cNvSpPr txBox="1"/>
          <p:nvPr/>
        </p:nvSpPr>
        <p:spPr>
          <a:xfrm>
            <a:off x="4601775" y="2770575"/>
            <a:ext cx="1619400" cy="2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t>normalize</a:t>
            </a:r>
            <a:endParaRPr sz="1800"/>
          </a:p>
        </p:txBody>
      </p:sp>
      <p:sp>
        <p:nvSpPr>
          <p:cNvPr id="768" name="Google Shape;768;p64"/>
          <p:cNvSpPr txBox="1"/>
          <p:nvPr/>
        </p:nvSpPr>
        <p:spPr>
          <a:xfrm>
            <a:off x="2599050" y="1891275"/>
            <a:ext cx="3442800" cy="3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0000"/>
                </a:solidFill>
              </a:rPr>
              <a:t>unnormalized probabilities</a:t>
            </a:r>
            <a:endParaRPr sz="1800">
              <a:solidFill>
                <a:srgbClr val="FF0000"/>
              </a:solidFill>
            </a:endParaRPr>
          </a:p>
        </p:txBody>
      </p:sp>
      <p:sp>
        <p:nvSpPr>
          <p:cNvPr id="769" name="Google Shape;769;p64"/>
          <p:cNvSpPr/>
          <p:nvPr/>
        </p:nvSpPr>
        <p:spPr>
          <a:xfrm>
            <a:off x="5825575" y="2415400"/>
            <a:ext cx="1062900" cy="1670400"/>
          </a:xfrm>
          <a:prstGeom prst="rect">
            <a:avLst/>
          </a:prstGeom>
          <a:noFill/>
          <a:ln cap="flat" cmpd="sng" w="19050">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64"/>
          <p:cNvSpPr txBox="1"/>
          <p:nvPr/>
        </p:nvSpPr>
        <p:spPr>
          <a:xfrm>
            <a:off x="5918925" y="2391125"/>
            <a:ext cx="1211100" cy="3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9900FF"/>
                </a:solidFill>
              </a:rPr>
              <a:t>0.13</a:t>
            </a:r>
            <a:endParaRPr b="1" sz="3000">
              <a:solidFill>
                <a:srgbClr val="9900FF"/>
              </a:solidFill>
            </a:endParaRPr>
          </a:p>
        </p:txBody>
      </p:sp>
      <p:sp>
        <p:nvSpPr>
          <p:cNvPr id="771" name="Google Shape;771;p64"/>
          <p:cNvSpPr txBox="1"/>
          <p:nvPr/>
        </p:nvSpPr>
        <p:spPr>
          <a:xfrm>
            <a:off x="5918925" y="2924525"/>
            <a:ext cx="1211100" cy="3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t>0.87</a:t>
            </a:r>
            <a:endParaRPr sz="3000"/>
          </a:p>
        </p:txBody>
      </p:sp>
      <p:sp>
        <p:nvSpPr>
          <p:cNvPr id="772" name="Google Shape;772;p64"/>
          <p:cNvSpPr txBox="1"/>
          <p:nvPr/>
        </p:nvSpPr>
        <p:spPr>
          <a:xfrm>
            <a:off x="5918925" y="3457925"/>
            <a:ext cx="1211100" cy="3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t>0.00</a:t>
            </a:r>
            <a:endParaRPr sz="3000"/>
          </a:p>
        </p:txBody>
      </p:sp>
      <p:sp>
        <p:nvSpPr>
          <p:cNvPr id="773" name="Google Shape;773;p64"/>
          <p:cNvSpPr txBox="1"/>
          <p:nvPr/>
        </p:nvSpPr>
        <p:spPr>
          <a:xfrm>
            <a:off x="5664425" y="4125000"/>
            <a:ext cx="1436400" cy="3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38761D"/>
                </a:solidFill>
              </a:rPr>
              <a:t>probabilities</a:t>
            </a:r>
            <a:endParaRPr sz="1800">
              <a:solidFill>
                <a:srgbClr val="38761D"/>
              </a:solidFill>
            </a:endParaRPr>
          </a:p>
        </p:txBody>
      </p:sp>
      <p:cxnSp>
        <p:nvCxnSpPr>
          <p:cNvPr id="774" name="Google Shape;774;p64"/>
          <p:cNvCxnSpPr/>
          <p:nvPr/>
        </p:nvCxnSpPr>
        <p:spPr>
          <a:xfrm>
            <a:off x="6942575" y="2721250"/>
            <a:ext cx="227400" cy="0"/>
          </a:xfrm>
          <a:prstGeom prst="straightConnector1">
            <a:avLst/>
          </a:prstGeom>
          <a:noFill/>
          <a:ln cap="flat" cmpd="sng" w="9525">
            <a:solidFill>
              <a:schemeClr val="dk2"/>
            </a:solidFill>
            <a:prstDash val="solid"/>
            <a:round/>
            <a:headEnd len="med" w="med" type="none"/>
            <a:tailEnd len="med" w="med" type="triangle"/>
          </a:ln>
        </p:spPr>
      </p:cxnSp>
      <p:sp>
        <p:nvSpPr>
          <p:cNvPr id="775" name="Google Shape;775;p64"/>
          <p:cNvSpPr txBox="1"/>
          <p:nvPr/>
        </p:nvSpPr>
        <p:spPr>
          <a:xfrm>
            <a:off x="7247375" y="2423250"/>
            <a:ext cx="2162100" cy="91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rgbClr val="9900FF"/>
                </a:solidFill>
              </a:rPr>
              <a:t>L_i = -log(0.13)</a:t>
            </a:r>
            <a:endParaRPr sz="2000">
              <a:solidFill>
                <a:srgbClr val="9900FF"/>
              </a:solidFill>
            </a:endParaRPr>
          </a:p>
          <a:p>
            <a:pPr indent="0" lvl="0" marL="0" rtl="0" algn="l">
              <a:spcBef>
                <a:spcPts val="0"/>
              </a:spcBef>
              <a:spcAft>
                <a:spcPts val="0"/>
              </a:spcAft>
              <a:buNone/>
            </a:pPr>
            <a:r>
              <a:rPr lang="en" sz="2000">
                <a:solidFill>
                  <a:srgbClr val="9900FF"/>
                </a:solidFill>
              </a:rPr>
              <a:t>      = </a:t>
            </a:r>
            <a:r>
              <a:rPr b="1" lang="en" sz="2000">
                <a:solidFill>
                  <a:srgbClr val="9900FF"/>
                </a:solidFill>
              </a:rPr>
              <a:t>0.89</a:t>
            </a:r>
            <a:endParaRPr b="1" sz="2000">
              <a:solidFill>
                <a:srgbClr val="9900FF"/>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9" name="Shape 779"/>
        <p:cNvGrpSpPr/>
        <p:nvPr/>
      </p:nvGrpSpPr>
      <p:grpSpPr>
        <a:xfrm>
          <a:off x="0" y="0"/>
          <a:ext cx="0" cy="0"/>
          <a:chOff x="0" y="0"/>
          <a:chExt cx="0" cy="0"/>
        </a:xfrm>
      </p:grpSpPr>
      <p:sp>
        <p:nvSpPr>
          <p:cNvPr id="780" name="Google Shape;780;p65"/>
          <p:cNvSpPr/>
          <p:nvPr/>
        </p:nvSpPr>
        <p:spPr>
          <a:xfrm>
            <a:off x="1482175" y="2415400"/>
            <a:ext cx="1062900" cy="1670400"/>
          </a:xfrm>
          <a:prstGeom prst="rect">
            <a:avLst/>
          </a:prstGeom>
          <a:noFill/>
          <a:ln cap="flat" cmpd="sng" w="1905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65"/>
          <p:cNvSpPr txBox="1"/>
          <p:nvPr>
            <p:ph idx="12" type="sldNum"/>
          </p:nvPr>
        </p:nvSpPr>
        <p:spPr>
          <a:xfrm>
            <a:off x="6427089" y="466785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782" name="Google Shape;782;p65"/>
          <p:cNvSpPr txBox="1"/>
          <p:nvPr/>
        </p:nvSpPr>
        <p:spPr>
          <a:xfrm>
            <a:off x="84825" y="90925"/>
            <a:ext cx="8307300" cy="58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t>Softmax Classifier</a:t>
            </a:r>
            <a:r>
              <a:rPr lang="en" sz="2400"/>
              <a:t> (Multinomial Logistic Regression)</a:t>
            </a:r>
            <a:endParaRPr sz="2400"/>
          </a:p>
        </p:txBody>
      </p:sp>
      <p:pic>
        <p:nvPicPr>
          <p:cNvPr id="783" name="Google Shape;783;p65"/>
          <p:cNvPicPr preferRelativeResize="0"/>
          <p:nvPr/>
        </p:nvPicPr>
        <p:blipFill>
          <a:blip r:embed="rId3">
            <a:alphaModFix/>
          </a:blip>
          <a:stretch>
            <a:fillRect/>
          </a:stretch>
        </p:blipFill>
        <p:spPr>
          <a:xfrm>
            <a:off x="1405003" y="1006538"/>
            <a:ext cx="1140231" cy="1258556"/>
          </a:xfrm>
          <a:prstGeom prst="rect">
            <a:avLst/>
          </a:prstGeom>
          <a:noFill/>
          <a:ln>
            <a:noFill/>
          </a:ln>
        </p:spPr>
      </p:pic>
      <p:sp>
        <p:nvSpPr>
          <p:cNvPr id="784" name="Google Shape;784;p65"/>
          <p:cNvSpPr txBox="1"/>
          <p:nvPr/>
        </p:nvSpPr>
        <p:spPr>
          <a:xfrm>
            <a:off x="125125" y="2419525"/>
            <a:ext cx="1314600" cy="2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cat</a:t>
            </a:r>
            <a:endParaRPr sz="2400"/>
          </a:p>
        </p:txBody>
      </p:sp>
      <p:sp>
        <p:nvSpPr>
          <p:cNvPr id="785" name="Google Shape;785;p65"/>
          <p:cNvSpPr txBox="1"/>
          <p:nvPr/>
        </p:nvSpPr>
        <p:spPr>
          <a:xfrm>
            <a:off x="125125" y="3576550"/>
            <a:ext cx="1314600" cy="2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frog</a:t>
            </a:r>
            <a:endParaRPr sz="2400"/>
          </a:p>
        </p:txBody>
      </p:sp>
      <p:sp>
        <p:nvSpPr>
          <p:cNvPr id="786" name="Google Shape;786;p65"/>
          <p:cNvSpPr txBox="1"/>
          <p:nvPr/>
        </p:nvSpPr>
        <p:spPr>
          <a:xfrm>
            <a:off x="125125" y="2999050"/>
            <a:ext cx="1314600" cy="2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car</a:t>
            </a:r>
            <a:endParaRPr sz="2400"/>
          </a:p>
        </p:txBody>
      </p:sp>
      <p:sp>
        <p:nvSpPr>
          <p:cNvPr id="787" name="Google Shape;787;p65"/>
          <p:cNvSpPr txBox="1"/>
          <p:nvPr/>
        </p:nvSpPr>
        <p:spPr>
          <a:xfrm>
            <a:off x="1651725" y="2391125"/>
            <a:ext cx="1211100" cy="3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t>3.2</a:t>
            </a:r>
            <a:endParaRPr b="1" sz="3000"/>
          </a:p>
        </p:txBody>
      </p:sp>
      <p:sp>
        <p:nvSpPr>
          <p:cNvPr id="788" name="Google Shape;788;p65"/>
          <p:cNvSpPr txBox="1"/>
          <p:nvPr/>
        </p:nvSpPr>
        <p:spPr>
          <a:xfrm>
            <a:off x="1651725" y="2924525"/>
            <a:ext cx="1211100" cy="3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t>5.1</a:t>
            </a:r>
            <a:endParaRPr sz="3000"/>
          </a:p>
        </p:txBody>
      </p:sp>
      <p:sp>
        <p:nvSpPr>
          <p:cNvPr id="789" name="Google Shape;789;p65"/>
          <p:cNvSpPr txBox="1"/>
          <p:nvPr/>
        </p:nvSpPr>
        <p:spPr>
          <a:xfrm>
            <a:off x="1575525" y="3457925"/>
            <a:ext cx="1211100" cy="3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t>-1.7</a:t>
            </a:r>
            <a:endParaRPr sz="3000"/>
          </a:p>
        </p:txBody>
      </p:sp>
      <p:pic>
        <p:nvPicPr>
          <p:cNvPr id="790" name="Google Shape;790;p65"/>
          <p:cNvPicPr preferRelativeResize="0"/>
          <p:nvPr/>
        </p:nvPicPr>
        <p:blipFill>
          <a:blip r:embed="rId4">
            <a:alphaModFix/>
          </a:blip>
          <a:stretch>
            <a:fillRect/>
          </a:stretch>
        </p:blipFill>
        <p:spPr>
          <a:xfrm>
            <a:off x="2702863" y="1060563"/>
            <a:ext cx="2614025" cy="657575"/>
          </a:xfrm>
          <a:prstGeom prst="rect">
            <a:avLst/>
          </a:prstGeom>
          <a:noFill/>
          <a:ln>
            <a:noFill/>
          </a:ln>
        </p:spPr>
      </p:pic>
      <p:sp>
        <p:nvSpPr>
          <p:cNvPr id="791" name="Google Shape;791;p65"/>
          <p:cNvSpPr txBox="1"/>
          <p:nvPr/>
        </p:nvSpPr>
        <p:spPr>
          <a:xfrm>
            <a:off x="501775" y="4125000"/>
            <a:ext cx="3442800" cy="3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0000FF"/>
                </a:solidFill>
              </a:rPr>
              <a:t>unnormalized log probabilities</a:t>
            </a:r>
            <a:endParaRPr sz="1800">
              <a:solidFill>
                <a:srgbClr val="0000FF"/>
              </a:solidFill>
            </a:endParaRPr>
          </a:p>
        </p:txBody>
      </p:sp>
      <p:cxnSp>
        <p:nvCxnSpPr>
          <p:cNvPr id="792" name="Google Shape;792;p65"/>
          <p:cNvCxnSpPr>
            <a:stCxn id="780" idx="3"/>
          </p:cNvCxnSpPr>
          <p:nvPr/>
        </p:nvCxnSpPr>
        <p:spPr>
          <a:xfrm>
            <a:off x="2545075" y="3250600"/>
            <a:ext cx="740700" cy="0"/>
          </a:xfrm>
          <a:prstGeom prst="straightConnector1">
            <a:avLst/>
          </a:prstGeom>
          <a:noFill/>
          <a:ln cap="flat" cmpd="sng" w="19050">
            <a:solidFill>
              <a:schemeClr val="dk2"/>
            </a:solidFill>
            <a:prstDash val="solid"/>
            <a:round/>
            <a:headEnd len="med" w="med" type="none"/>
            <a:tailEnd len="med" w="med" type="triangle"/>
          </a:ln>
        </p:spPr>
      </p:cxnSp>
      <p:sp>
        <p:nvSpPr>
          <p:cNvPr id="793" name="Google Shape;793;p65"/>
          <p:cNvSpPr/>
          <p:nvPr/>
        </p:nvSpPr>
        <p:spPr>
          <a:xfrm>
            <a:off x="3463375" y="2415400"/>
            <a:ext cx="1062900" cy="16704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65"/>
          <p:cNvSpPr txBox="1"/>
          <p:nvPr/>
        </p:nvSpPr>
        <p:spPr>
          <a:xfrm>
            <a:off x="3632925" y="2391125"/>
            <a:ext cx="1211100" cy="3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t>24.5</a:t>
            </a:r>
            <a:endParaRPr b="1" sz="3000"/>
          </a:p>
        </p:txBody>
      </p:sp>
      <p:sp>
        <p:nvSpPr>
          <p:cNvPr id="795" name="Google Shape;795;p65"/>
          <p:cNvSpPr txBox="1"/>
          <p:nvPr/>
        </p:nvSpPr>
        <p:spPr>
          <a:xfrm>
            <a:off x="3404325" y="2924525"/>
            <a:ext cx="1211100" cy="3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t>164.0</a:t>
            </a:r>
            <a:endParaRPr sz="3000"/>
          </a:p>
        </p:txBody>
      </p:sp>
      <p:sp>
        <p:nvSpPr>
          <p:cNvPr id="796" name="Google Shape;796;p65"/>
          <p:cNvSpPr txBox="1"/>
          <p:nvPr/>
        </p:nvSpPr>
        <p:spPr>
          <a:xfrm>
            <a:off x="3556725" y="3457925"/>
            <a:ext cx="1211100" cy="3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t>0.18</a:t>
            </a:r>
            <a:endParaRPr sz="3000"/>
          </a:p>
        </p:txBody>
      </p:sp>
      <p:sp>
        <p:nvSpPr>
          <p:cNvPr id="797" name="Google Shape;797;p65"/>
          <p:cNvSpPr txBox="1"/>
          <p:nvPr/>
        </p:nvSpPr>
        <p:spPr>
          <a:xfrm>
            <a:off x="2637200" y="2786200"/>
            <a:ext cx="843300" cy="2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t>exp</a:t>
            </a:r>
            <a:endParaRPr sz="1800"/>
          </a:p>
        </p:txBody>
      </p:sp>
      <p:cxnSp>
        <p:nvCxnSpPr>
          <p:cNvPr id="798" name="Google Shape;798;p65"/>
          <p:cNvCxnSpPr/>
          <p:nvPr/>
        </p:nvCxnSpPr>
        <p:spPr>
          <a:xfrm>
            <a:off x="4526275" y="3250600"/>
            <a:ext cx="1080900" cy="0"/>
          </a:xfrm>
          <a:prstGeom prst="straightConnector1">
            <a:avLst/>
          </a:prstGeom>
          <a:noFill/>
          <a:ln cap="flat" cmpd="sng" w="19050">
            <a:solidFill>
              <a:schemeClr val="dk2"/>
            </a:solidFill>
            <a:prstDash val="solid"/>
            <a:round/>
            <a:headEnd len="med" w="med" type="none"/>
            <a:tailEnd len="med" w="med" type="triangle"/>
          </a:ln>
        </p:spPr>
      </p:cxnSp>
      <p:sp>
        <p:nvSpPr>
          <p:cNvPr id="799" name="Google Shape;799;p65"/>
          <p:cNvSpPr txBox="1"/>
          <p:nvPr/>
        </p:nvSpPr>
        <p:spPr>
          <a:xfrm>
            <a:off x="4601775" y="2770575"/>
            <a:ext cx="1619400" cy="2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t>normalize</a:t>
            </a:r>
            <a:endParaRPr sz="1800"/>
          </a:p>
        </p:txBody>
      </p:sp>
      <p:sp>
        <p:nvSpPr>
          <p:cNvPr id="800" name="Google Shape;800;p65"/>
          <p:cNvSpPr txBox="1"/>
          <p:nvPr/>
        </p:nvSpPr>
        <p:spPr>
          <a:xfrm>
            <a:off x="2599050" y="1891275"/>
            <a:ext cx="3442800" cy="3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0000"/>
                </a:solidFill>
              </a:rPr>
              <a:t>unnormalized probabilities</a:t>
            </a:r>
            <a:endParaRPr sz="1800">
              <a:solidFill>
                <a:srgbClr val="FF0000"/>
              </a:solidFill>
            </a:endParaRPr>
          </a:p>
        </p:txBody>
      </p:sp>
      <p:sp>
        <p:nvSpPr>
          <p:cNvPr id="801" name="Google Shape;801;p65"/>
          <p:cNvSpPr/>
          <p:nvPr/>
        </p:nvSpPr>
        <p:spPr>
          <a:xfrm>
            <a:off x="5825575" y="2415400"/>
            <a:ext cx="1062900" cy="1670400"/>
          </a:xfrm>
          <a:prstGeom prst="rect">
            <a:avLst/>
          </a:prstGeom>
          <a:noFill/>
          <a:ln cap="flat" cmpd="sng" w="19050">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65"/>
          <p:cNvSpPr txBox="1"/>
          <p:nvPr/>
        </p:nvSpPr>
        <p:spPr>
          <a:xfrm>
            <a:off x="5918925" y="2391125"/>
            <a:ext cx="1211100" cy="3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9900FF"/>
                </a:solidFill>
              </a:rPr>
              <a:t>0.13</a:t>
            </a:r>
            <a:endParaRPr b="1" sz="3000">
              <a:solidFill>
                <a:srgbClr val="9900FF"/>
              </a:solidFill>
            </a:endParaRPr>
          </a:p>
        </p:txBody>
      </p:sp>
      <p:sp>
        <p:nvSpPr>
          <p:cNvPr id="803" name="Google Shape;803;p65"/>
          <p:cNvSpPr txBox="1"/>
          <p:nvPr/>
        </p:nvSpPr>
        <p:spPr>
          <a:xfrm>
            <a:off x="5918925" y="2924525"/>
            <a:ext cx="1211100" cy="3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t>0.87</a:t>
            </a:r>
            <a:endParaRPr sz="3000"/>
          </a:p>
        </p:txBody>
      </p:sp>
      <p:sp>
        <p:nvSpPr>
          <p:cNvPr id="804" name="Google Shape;804;p65"/>
          <p:cNvSpPr txBox="1"/>
          <p:nvPr/>
        </p:nvSpPr>
        <p:spPr>
          <a:xfrm>
            <a:off x="5918925" y="3457925"/>
            <a:ext cx="1211100" cy="3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t>0.00</a:t>
            </a:r>
            <a:endParaRPr sz="3000"/>
          </a:p>
        </p:txBody>
      </p:sp>
      <p:sp>
        <p:nvSpPr>
          <p:cNvPr id="805" name="Google Shape;805;p65"/>
          <p:cNvSpPr txBox="1"/>
          <p:nvPr/>
        </p:nvSpPr>
        <p:spPr>
          <a:xfrm>
            <a:off x="5664425" y="4125000"/>
            <a:ext cx="1436400" cy="3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38761D"/>
                </a:solidFill>
              </a:rPr>
              <a:t>probabilities</a:t>
            </a:r>
            <a:endParaRPr sz="1800">
              <a:solidFill>
                <a:srgbClr val="38761D"/>
              </a:solidFill>
            </a:endParaRPr>
          </a:p>
        </p:txBody>
      </p:sp>
      <p:cxnSp>
        <p:nvCxnSpPr>
          <p:cNvPr id="806" name="Google Shape;806;p65"/>
          <p:cNvCxnSpPr/>
          <p:nvPr/>
        </p:nvCxnSpPr>
        <p:spPr>
          <a:xfrm>
            <a:off x="6942575" y="2721250"/>
            <a:ext cx="227400" cy="0"/>
          </a:xfrm>
          <a:prstGeom prst="straightConnector1">
            <a:avLst/>
          </a:prstGeom>
          <a:noFill/>
          <a:ln cap="flat" cmpd="sng" w="9525">
            <a:solidFill>
              <a:schemeClr val="dk2"/>
            </a:solidFill>
            <a:prstDash val="solid"/>
            <a:round/>
            <a:headEnd len="med" w="med" type="none"/>
            <a:tailEnd len="med" w="med" type="triangle"/>
          </a:ln>
        </p:spPr>
      </p:cxnSp>
      <p:sp>
        <p:nvSpPr>
          <p:cNvPr id="807" name="Google Shape;807;p65"/>
          <p:cNvSpPr txBox="1"/>
          <p:nvPr/>
        </p:nvSpPr>
        <p:spPr>
          <a:xfrm>
            <a:off x="7247375" y="2423250"/>
            <a:ext cx="2162100" cy="91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rgbClr val="9900FF"/>
                </a:solidFill>
              </a:rPr>
              <a:t>L_i = -log(0.13)</a:t>
            </a:r>
            <a:endParaRPr sz="2000">
              <a:solidFill>
                <a:srgbClr val="9900FF"/>
              </a:solidFill>
            </a:endParaRPr>
          </a:p>
          <a:p>
            <a:pPr indent="0" lvl="0" marL="0" rtl="0" algn="l">
              <a:spcBef>
                <a:spcPts val="0"/>
              </a:spcBef>
              <a:spcAft>
                <a:spcPts val="0"/>
              </a:spcAft>
              <a:buNone/>
            </a:pPr>
            <a:r>
              <a:rPr lang="en" sz="2000">
                <a:solidFill>
                  <a:srgbClr val="9900FF"/>
                </a:solidFill>
              </a:rPr>
              <a:t>      = </a:t>
            </a:r>
            <a:r>
              <a:rPr b="1" lang="en" sz="2000">
                <a:solidFill>
                  <a:srgbClr val="9900FF"/>
                </a:solidFill>
              </a:rPr>
              <a:t>0.89</a:t>
            </a:r>
            <a:endParaRPr b="1" sz="2000">
              <a:solidFill>
                <a:srgbClr val="9900FF"/>
              </a:solidFill>
            </a:endParaRPr>
          </a:p>
        </p:txBody>
      </p:sp>
      <p:sp>
        <p:nvSpPr>
          <p:cNvPr id="808" name="Google Shape;808;p65"/>
          <p:cNvSpPr txBox="1"/>
          <p:nvPr/>
        </p:nvSpPr>
        <p:spPr>
          <a:xfrm>
            <a:off x="5669900" y="745000"/>
            <a:ext cx="3293700" cy="1419600"/>
          </a:xfrm>
          <a:prstGeom prst="rect">
            <a:avLst/>
          </a:prstGeom>
          <a:noFill/>
          <a:ln cap="flat" cmpd="sng" w="9525">
            <a:solidFill>
              <a:srgbClr val="0000F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2200">
                <a:solidFill>
                  <a:srgbClr val="0000FF"/>
                </a:solidFill>
              </a:rPr>
              <a:t>Q: What is the min/max possible loss L_i?</a:t>
            </a:r>
            <a:endParaRPr sz="2200">
              <a:solidFill>
                <a:srgbClr val="0000FF"/>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2" name="Shape 812"/>
        <p:cNvGrpSpPr/>
        <p:nvPr/>
      </p:nvGrpSpPr>
      <p:grpSpPr>
        <a:xfrm>
          <a:off x="0" y="0"/>
          <a:ext cx="0" cy="0"/>
          <a:chOff x="0" y="0"/>
          <a:chExt cx="0" cy="0"/>
        </a:xfrm>
      </p:grpSpPr>
      <p:sp>
        <p:nvSpPr>
          <p:cNvPr id="813" name="Google Shape;813;p66"/>
          <p:cNvSpPr/>
          <p:nvPr/>
        </p:nvSpPr>
        <p:spPr>
          <a:xfrm>
            <a:off x="1482175" y="2415400"/>
            <a:ext cx="1062900" cy="1670400"/>
          </a:xfrm>
          <a:prstGeom prst="rect">
            <a:avLst/>
          </a:prstGeom>
          <a:noFill/>
          <a:ln cap="flat" cmpd="sng" w="1905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66"/>
          <p:cNvSpPr txBox="1"/>
          <p:nvPr>
            <p:ph idx="12" type="sldNum"/>
          </p:nvPr>
        </p:nvSpPr>
        <p:spPr>
          <a:xfrm>
            <a:off x="6427089" y="466785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815" name="Google Shape;815;p66"/>
          <p:cNvSpPr txBox="1"/>
          <p:nvPr/>
        </p:nvSpPr>
        <p:spPr>
          <a:xfrm>
            <a:off x="84825" y="90925"/>
            <a:ext cx="8307300" cy="58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t>Softmax Classifier</a:t>
            </a:r>
            <a:r>
              <a:rPr lang="en" sz="2400"/>
              <a:t> (Multinomial Logistic Regression)</a:t>
            </a:r>
            <a:endParaRPr sz="2400"/>
          </a:p>
        </p:txBody>
      </p:sp>
      <p:pic>
        <p:nvPicPr>
          <p:cNvPr id="816" name="Google Shape;816;p66"/>
          <p:cNvPicPr preferRelativeResize="0"/>
          <p:nvPr/>
        </p:nvPicPr>
        <p:blipFill>
          <a:blip r:embed="rId3">
            <a:alphaModFix/>
          </a:blip>
          <a:stretch>
            <a:fillRect/>
          </a:stretch>
        </p:blipFill>
        <p:spPr>
          <a:xfrm>
            <a:off x="1405003" y="1006538"/>
            <a:ext cx="1140231" cy="1258556"/>
          </a:xfrm>
          <a:prstGeom prst="rect">
            <a:avLst/>
          </a:prstGeom>
          <a:noFill/>
          <a:ln>
            <a:noFill/>
          </a:ln>
        </p:spPr>
      </p:pic>
      <p:sp>
        <p:nvSpPr>
          <p:cNvPr id="817" name="Google Shape;817;p66"/>
          <p:cNvSpPr txBox="1"/>
          <p:nvPr/>
        </p:nvSpPr>
        <p:spPr>
          <a:xfrm>
            <a:off x="125125" y="2419525"/>
            <a:ext cx="1314600" cy="2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cat</a:t>
            </a:r>
            <a:endParaRPr sz="2400"/>
          </a:p>
        </p:txBody>
      </p:sp>
      <p:sp>
        <p:nvSpPr>
          <p:cNvPr id="818" name="Google Shape;818;p66"/>
          <p:cNvSpPr txBox="1"/>
          <p:nvPr/>
        </p:nvSpPr>
        <p:spPr>
          <a:xfrm>
            <a:off x="125125" y="3576550"/>
            <a:ext cx="1314600" cy="2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frog</a:t>
            </a:r>
            <a:endParaRPr sz="2400"/>
          </a:p>
        </p:txBody>
      </p:sp>
      <p:sp>
        <p:nvSpPr>
          <p:cNvPr id="819" name="Google Shape;819;p66"/>
          <p:cNvSpPr txBox="1"/>
          <p:nvPr/>
        </p:nvSpPr>
        <p:spPr>
          <a:xfrm>
            <a:off x="125125" y="2999050"/>
            <a:ext cx="1314600" cy="2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car</a:t>
            </a:r>
            <a:endParaRPr sz="2400"/>
          </a:p>
        </p:txBody>
      </p:sp>
      <p:sp>
        <p:nvSpPr>
          <p:cNvPr id="820" name="Google Shape;820;p66"/>
          <p:cNvSpPr txBox="1"/>
          <p:nvPr/>
        </p:nvSpPr>
        <p:spPr>
          <a:xfrm>
            <a:off x="1651725" y="2391125"/>
            <a:ext cx="1211100" cy="3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t>3.2</a:t>
            </a:r>
            <a:endParaRPr b="1" sz="3000"/>
          </a:p>
        </p:txBody>
      </p:sp>
      <p:sp>
        <p:nvSpPr>
          <p:cNvPr id="821" name="Google Shape;821;p66"/>
          <p:cNvSpPr txBox="1"/>
          <p:nvPr/>
        </p:nvSpPr>
        <p:spPr>
          <a:xfrm>
            <a:off x="1651725" y="2924525"/>
            <a:ext cx="1211100" cy="3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t>5.1</a:t>
            </a:r>
            <a:endParaRPr sz="3000"/>
          </a:p>
        </p:txBody>
      </p:sp>
      <p:sp>
        <p:nvSpPr>
          <p:cNvPr id="822" name="Google Shape;822;p66"/>
          <p:cNvSpPr txBox="1"/>
          <p:nvPr/>
        </p:nvSpPr>
        <p:spPr>
          <a:xfrm>
            <a:off x="1575525" y="3457925"/>
            <a:ext cx="1211100" cy="3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t>-1.7</a:t>
            </a:r>
            <a:endParaRPr sz="3000"/>
          </a:p>
        </p:txBody>
      </p:sp>
      <p:pic>
        <p:nvPicPr>
          <p:cNvPr id="823" name="Google Shape;823;p66"/>
          <p:cNvPicPr preferRelativeResize="0"/>
          <p:nvPr/>
        </p:nvPicPr>
        <p:blipFill>
          <a:blip r:embed="rId4">
            <a:alphaModFix/>
          </a:blip>
          <a:stretch>
            <a:fillRect/>
          </a:stretch>
        </p:blipFill>
        <p:spPr>
          <a:xfrm>
            <a:off x="2702863" y="1060563"/>
            <a:ext cx="2614025" cy="657575"/>
          </a:xfrm>
          <a:prstGeom prst="rect">
            <a:avLst/>
          </a:prstGeom>
          <a:noFill/>
          <a:ln>
            <a:noFill/>
          </a:ln>
        </p:spPr>
      </p:pic>
      <p:sp>
        <p:nvSpPr>
          <p:cNvPr id="824" name="Google Shape;824;p66"/>
          <p:cNvSpPr txBox="1"/>
          <p:nvPr/>
        </p:nvSpPr>
        <p:spPr>
          <a:xfrm>
            <a:off x="501775" y="4125000"/>
            <a:ext cx="3442800" cy="3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0000FF"/>
                </a:solidFill>
              </a:rPr>
              <a:t>unnormalized log probabilities</a:t>
            </a:r>
            <a:endParaRPr sz="1800">
              <a:solidFill>
                <a:srgbClr val="0000FF"/>
              </a:solidFill>
            </a:endParaRPr>
          </a:p>
        </p:txBody>
      </p:sp>
      <p:cxnSp>
        <p:nvCxnSpPr>
          <p:cNvPr id="825" name="Google Shape;825;p66"/>
          <p:cNvCxnSpPr>
            <a:stCxn id="813" idx="3"/>
          </p:cNvCxnSpPr>
          <p:nvPr/>
        </p:nvCxnSpPr>
        <p:spPr>
          <a:xfrm>
            <a:off x="2545075" y="3250600"/>
            <a:ext cx="740700" cy="0"/>
          </a:xfrm>
          <a:prstGeom prst="straightConnector1">
            <a:avLst/>
          </a:prstGeom>
          <a:noFill/>
          <a:ln cap="flat" cmpd="sng" w="19050">
            <a:solidFill>
              <a:schemeClr val="dk2"/>
            </a:solidFill>
            <a:prstDash val="solid"/>
            <a:round/>
            <a:headEnd len="med" w="med" type="none"/>
            <a:tailEnd len="med" w="med" type="triangle"/>
          </a:ln>
        </p:spPr>
      </p:cxnSp>
      <p:sp>
        <p:nvSpPr>
          <p:cNvPr id="826" name="Google Shape;826;p66"/>
          <p:cNvSpPr/>
          <p:nvPr/>
        </p:nvSpPr>
        <p:spPr>
          <a:xfrm>
            <a:off x="3463375" y="2415400"/>
            <a:ext cx="1062900" cy="16704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66"/>
          <p:cNvSpPr txBox="1"/>
          <p:nvPr/>
        </p:nvSpPr>
        <p:spPr>
          <a:xfrm>
            <a:off x="3632925" y="2391125"/>
            <a:ext cx="1211100" cy="3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t>24.5</a:t>
            </a:r>
            <a:endParaRPr b="1" sz="3000"/>
          </a:p>
        </p:txBody>
      </p:sp>
      <p:sp>
        <p:nvSpPr>
          <p:cNvPr id="828" name="Google Shape;828;p66"/>
          <p:cNvSpPr txBox="1"/>
          <p:nvPr/>
        </p:nvSpPr>
        <p:spPr>
          <a:xfrm>
            <a:off x="3404325" y="2924525"/>
            <a:ext cx="1211100" cy="3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t>164.0</a:t>
            </a:r>
            <a:endParaRPr sz="3000"/>
          </a:p>
        </p:txBody>
      </p:sp>
      <p:sp>
        <p:nvSpPr>
          <p:cNvPr id="829" name="Google Shape;829;p66"/>
          <p:cNvSpPr txBox="1"/>
          <p:nvPr/>
        </p:nvSpPr>
        <p:spPr>
          <a:xfrm>
            <a:off x="3556725" y="3457925"/>
            <a:ext cx="1211100" cy="3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t>0.18</a:t>
            </a:r>
            <a:endParaRPr sz="3000"/>
          </a:p>
        </p:txBody>
      </p:sp>
      <p:sp>
        <p:nvSpPr>
          <p:cNvPr id="830" name="Google Shape;830;p66"/>
          <p:cNvSpPr txBox="1"/>
          <p:nvPr/>
        </p:nvSpPr>
        <p:spPr>
          <a:xfrm>
            <a:off x="2637200" y="2786200"/>
            <a:ext cx="843300" cy="2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t>exp</a:t>
            </a:r>
            <a:endParaRPr sz="1800"/>
          </a:p>
        </p:txBody>
      </p:sp>
      <p:cxnSp>
        <p:nvCxnSpPr>
          <p:cNvPr id="831" name="Google Shape;831;p66"/>
          <p:cNvCxnSpPr/>
          <p:nvPr/>
        </p:nvCxnSpPr>
        <p:spPr>
          <a:xfrm>
            <a:off x="4526275" y="3250600"/>
            <a:ext cx="1080900" cy="0"/>
          </a:xfrm>
          <a:prstGeom prst="straightConnector1">
            <a:avLst/>
          </a:prstGeom>
          <a:noFill/>
          <a:ln cap="flat" cmpd="sng" w="19050">
            <a:solidFill>
              <a:schemeClr val="dk2"/>
            </a:solidFill>
            <a:prstDash val="solid"/>
            <a:round/>
            <a:headEnd len="med" w="med" type="none"/>
            <a:tailEnd len="med" w="med" type="triangle"/>
          </a:ln>
        </p:spPr>
      </p:cxnSp>
      <p:sp>
        <p:nvSpPr>
          <p:cNvPr id="832" name="Google Shape;832;p66"/>
          <p:cNvSpPr txBox="1"/>
          <p:nvPr/>
        </p:nvSpPr>
        <p:spPr>
          <a:xfrm>
            <a:off x="4601775" y="2770575"/>
            <a:ext cx="1619400" cy="2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t>normalize</a:t>
            </a:r>
            <a:endParaRPr sz="1800"/>
          </a:p>
        </p:txBody>
      </p:sp>
      <p:sp>
        <p:nvSpPr>
          <p:cNvPr id="833" name="Google Shape;833;p66"/>
          <p:cNvSpPr txBox="1"/>
          <p:nvPr/>
        </p:nvSpPr>
        <p:spPr>
          <a:xfrm>
            <a:off x="2599050" y="1891275"/>
            <a:ext cx="3442800" cy="3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0000"/>
                </a:solidFill>
              </a:rPr>
              <a:t>unnormalized probabilities</a:t>
            </a:r>
            <a:endParaRPr sz="1800">
              <a:solidFill>
                <a:srgbClr val="FF0000"/>
              </a:solidFill>
            </a:endParaRPr>
          </a:p>
        </p:txBody>
      </p:sp>
      <p:sp>
        <p:nvSpPr>
          <p:cNvPr id="834" name="Google Shape;834;p66"/>
          <p:cNvSpPr/>
          <p:nvPr/>
        </p:nvSpPr>
        <p:spPr>
          <a:xfrm>
            <a:off x="5825575" y="2415400"/>
            <a:ext cx="1062900" cy="1670400"/>
          </a:xfrm>
          <a:prstGeom prst="rect">
            <a:avLst/>
          </a:prstGeom>
          <a:noFill/>
          <a:ln cap="flat" cmpd="sng" w="19050">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66"/>
          <p:cNvSpPr txBox="1"/>
          <p:nvPr/>
        </p:nvSpPr>
        <p:spPr>
          <a:xfrm>
            <a:off x="5918925" y="2391125"/>
            <a:ext cx="1211100" cy="3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9900FF"/>
                </a:solidFill>
              </a:rPr>
              <a:t>0.13</a:t>
            </a:r>
            <a:endParaRPr b="1" sz="3000">
              <a:solidFill>
                <a:srgbClr val="9900FF"/>
              </a:solidFill>
            </a:endParaRPr>
          </a:p>
        </p:txBody>
      </p:sp>
      <p:sp>
        <p:nvSpPr>
          <p:cNvPr id="836" name="Google Shape;836;p66"/>
          <p:cNvSpPr txBox="1"/>
          <p:nvPr/>
        </p:nvSpPr>
        <p:spPr>
          <a:xfrm>
            <a:off x="5918925" y="2924525"/>
            <a:ext cx="1211100" cy="3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t>0.87</a:t>
            </a:r>
            <a:endParaRPr sz="3000"/>
          </a:p>
        </p:txBody>
      </p:sp>
      <p:sp>
        <p:nvSpPr>
          <p:cNvPr id="837" name="Google Shape;837;p66"/>
          <p:cNvSpPr txBox="1"/>
          <p:nvPr/>
        </p:nvSpPr>
        <p:spPr>
          <a:xfrm>
            <a:off x="5918925" y="3457925"/>
            <a:ext cx="1211100" cy="3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t>0.00</a:t>
            </a:r>
            <a:endParaRPr sz="3000"/>
          </a:p>
        </p:txBody>
      </p:sp>
      <p:sp>
        <p:nvSpPr>
          <p:cNvPr id="838" name="Google Shape;838;p66"/>
          <p:cNvSpPr txBox="1"/>
          <p:nvPr/>
        </p:nvSpPr>
        <p:spPr>
          <a:xfrm>
            <a:off x="5664425" y="4125000"/>
            <a:ext cx="1436400" cy="3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38761D"/>
                </a:solidFill>
              </a:rPr>
              <a:t>probabilities</a:t>
            </a:r>
            <a:endParaRPr sz="1800">
              <a:solidFill>
                <a:srgbClr val="38761D"/>
              </a:solidFill>
            </a:endParaRPr>
          </a:p>
        </p:txBody>
      </p:sp>
      <p:cxnSp>
        <p:nvCxnSpPr>
          <p:cNvPr id="839" name="Google Shape;839;p66"/>
          <p:cNvCxnSpPr/>
          <p:nvPr/>
        </p:nvCxnSpPr>
        <p:spPr>
          <a:xfrm>
            <a:off x="6942575" y="2721250"/>
            <a:ext cx="227400" cy="0"/>
          </a:xfrm>
          <a:prstGeom prst="straightConnector1">
            <a:avLst/>
          </a:prstGeom>
          <a:noFill/>
          <a:ln cap="flat" cmpd="sng" w="9525">
            <a:solidFill>
              <a:schemeClr val="dk2"/>
            </a:solidFill>
            <a:prstDash val="solid"/>
            <a:round/>
            <a:headEnd len="med" w="med" type="none"/>
            <a:tailEnd len="med" w="med" type="triangle"/>
          </a:ln>
        </p:spPr>
      </p:cxnSp>
      <p:sp>
        <p:nvSpPr>
          <p:cNvPr id="840" name="Google Shape;840;p66"/>
          <p:cNvSpPr txBox="1"/>
          <p:nvPr/>
        </p:nvSpPr>
        <p:spPr>
          <a:xfrm>
            <a:off x="7247375" y="2423250"/>
            <a:ext cx="2162100" cy="91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rgbClr val="9900FF"/>
                </a:solidFill>
              </a:rPr>
              <a:t>L_i = -log(0.13)</a:t>
            </a:r>
            <a:endParaRPr sz="2000">
              <a:solidFill>
                <a:srgbClr val="9900FF"/>
              </a:solidFill>
            </a:endParaRPr>
          </a:p>
          <a:p>
            <a:pPr indent="0" lvl="0" marL="0" rtl="0" algn="l">
              <a:spcBef>
                <a:spcPts val="0"/>
              </a:spcBef>
              <a:spcAft>
                <a:spcPts val="0"/>
              </a:spcAft>
              <a:buNone/>
            </a:pPr>
            <a:r>
              <a:rPr lang="en" sz="2000">
                <a:solidFill>
                  <a:srgbClr val="9900FF"/>
                </a:solidFill>
              </a:rPr>
              <a:t>      = </a:t>
            </a:r>
            <a:r>
              <a:rPr b="1" lang="en" sz="2000">
                <a:solidFill>
                  <a:srgbClr val="9900FF"/>
                </a:solidFill>
              </a:rPr>
              <a:t>0.89</a:t>
            </a:r>
            <a:endParaRPr b="1" sz="2000">
              <a:solidFill>
                <a:srgbClr val="9900FF"/>
              </a:solidFill>
            </a:endParaRPr>
          </a:p>
        </p:txBody>
      </p:sp>
      <p:sp>
        <p:nvSpPr>
          <p:cNvPr id="841" name="Google Shape;841;p66"/>
          <p:cNvSpPr txBox="1"/>
          <p:nvPr/>
        </p:nvSpPr>
        <p:spPr>
          <a:xfrm>
            <a:off x="5669900" y="745000"/>
            <a:ext cx="3293700" cy="1419600"/>
          </a:xfrm>
          <a:prstGeom prst="rect">
            <a:avLst/>
          </a:prstGeom>
          <a:noFill/>
          <a:ln cap="flat" cmpd="sng" w="9525">
            <a:solidFill>
              <a:srgbClr val="0000F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200">
                <a:solidFill>
                  <a:srgbClr val="0000FF"/>
                </a:solidFill>
              </a:rPr>
              <a:t>Q2: usually at initialization W are small numbers, so all s ~= 0. What is the loss?</a:t>
            </a:r>
            <a:endParaRPr sz="2200">
              <a:solidFill>
                <a:srgbClr val="0000FF"/>
              </a:solidFill>
            </a:endParaRPr>
          </a:p>
          <a:p>
            <a:pPr indent="0" lvl="0" marL="0" rtl="0" algn="l">
              <a:spcBef>
                <a:spcPts val="0"/>
              </a:spcBef>
              <a:spcAft>
                <a:spcPts val="0"/>
              </a:spcAft>
              <a:buNone/>
            </a:pPr>
            <a:r>
              <a:t/>
            </a:r>
            <a:endParaRPr sz="1800">
              <a:solidFill>
                <a:srgbClr val="0000FF"/>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31"/>
          <p:cNvSpPr txBox="1"/>
          <p:nvPr>
            <p:ph idx="12" type="sldNum"/>
          </p:nvPr>
        </p:nvSpPr>
        <p:spPr>
          <a:xfrm>
            <a:off x="6427089" y="466785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39" name="Google Shape;139;p31"/>
          <p:cNvSpPr txBox="1"/>
          <p:nvPr/>
        </p:nvSpPr>
        <p:spPr>
          <a:xfrm>
            <a:off x="281100" y="148825"/>
            <a:ext cx="8515800" cy="79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t>Recall from last time…</a:t>
            </a:r>
            <a:r>
              <a:rPr lang="en" sz="2400"/>
              <a:t>   Challenges in Visual Recognition</a:t>
            </a:r>
            <a:endParaRPr sz="2400"/>
          </a:p>
        </p:txBody>
      </p:sp>
      <p:grpSp>
        <p:nvGrpSpPr>
          <p:cNvPr id="140" name="Google Shape;140;p31"/>
          <p:cNvGrpSpPr/>
          <p:nvPr/>
        </p:nvGrpSpPr>
        <p:grpSpPr>
          <a:xfrm>
            <a:off x="281097" y="1276790"/>
            <a:ext cx="2544535" cy="1311055"/>
            <a:chOff x="1313250" y="970875"/>
            <a:chExt cx="6731575" cy="3468400"/>
          </a:xfrm>
        </p:grpSpPr>
        <p:pic>
          <p:nvPicPr>
            <p:cNvPr id="141" name="Google Shape;141;p31"/>
            <p:cNvPicPr preferRelativeResize="0"/>
            <p:nvPr/>
          </p:nvPicPr>
          <p:blipFill>
            <a:blip r:embed="rId3">
              <a:alphaModFix/>
            </a:blip>
            <a:stretch>
              <a:fillRect/>
            </a:stretch>
          </p:blipFill>
          <p:spPr>
            <a:xfrm>
              <a:off x="3041925" y="970875"/>
              <a:ext cx="4714226" cy="3291225"/>
            </a:xfrm>
            <a:prstGeom prst="rect">
              <a:avLst/>
            </a:prstGeom>
            <a:noFill/>
            <a:ln>
              <a:noFill/>
            </a:ln>
          </p:spPr>
        </p:pic>
        <p:sp>
          <p:nvSpPr>
            <p:cNvPr id="142" name="Google Shape;142;p31"/>
            <p:cNvSpPr/>
            <p:nvPr/>
          </p:nvSpPr>
          <p:spPr>
            <a:xfrm>
              <a:off x="5244625" y="2764975"/>
              <a:ext cx="2800200" cy="1674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3" name="Google Shape;143;p31"/>
            <p:cNvPicPr preferRelativeResize="0"/>
            <p:nvPr/>
          </p:nvPicPr>
          <p:blipFill>
            <a:blip r:embed="rId4">
              <a:alphaModFix/>
            </a:blip>
            <a:stretch>
              <a:fillRect/>
            </a:stretch>
          </p:blipFill>
          <p:spPr>
            <a:xfrm>
              <a:off x="1313250" y="1040013"/>
              <a:ext cx="1504950" cy="1362075"/>
            </a:xfrm>
            <a:prstGeom prst="rect">
              <a:avLst/>
            </a:prstGeom>
            <a:noFill/>
            <a:ln>
              <a:noFill/>
            </a:ln>
          </p:spPr>
        </p:pic>
        <p:sp>
          <p:nvSpPr>
            <p:cNvPr id="144" name="Google Shape;144;p31"/>
            <p:cNvSpPr/>
            <p:nvPr/>
          </p:nvSpPr>
          <p:spPr>
            <a:xfrm>
              <a:off x="1773225" y="2238125"/>
              <a:ext cx="5174625" cy="1829950"/>
            </a:xfrm>
            <a:custGeom>
              <a:rect b="b" l="l" r="r" t="t"/>
              <a:pathLst>
                <a:path extrusionOk="0" h="73198" w="206985">
                  <a:moveTo>
                    <a:pt x="0" y="0"/>
                  </a:moveTo>
                  <a:cubicBezTo>
                    <a:pt x="15012" y="11980"/>
                    <a:pt x="55572" y="64184"/>
                    <a:pt x="90069" y="71882"/>
                  </a:cubicBezTo>
                  <a:cubicBezTo>
                    <a:pt x="124567" y="79580"/>
                    <a:pt x="187499" y="50471"/>
                    <a:pt x="206985" y="46189"/>
                  </a:cubicBezTo>
                </a:path>
              </a:pathLst>
            </a:custGeom>
            <a:noFill/>
            <a:ln cap="flat" cmpd="sng" w="38100">
              <a:solidFill>
                <a:srgbClr val="000000"/>
              </a:solidFill>
              <a:prstDash val="solid"/>
              <a:round/>
              <a:headEnd len="med" w="med" type="none"/>
              <a:tailEnd len="med" w="med" type="triangle"/>
            </a:ln>
          </p:spPr>
        </p:sp>
      </p:grpSp>
      <p:pic>
        <p:nvPicPr>
          <p:cNvPr id="145" name="Google Shape;145;p31"/>
          <p:cNvPicPr preferRelativeResize="0"/>
          <p:nvPr/>
        </p:nvPicPr>
        <p:blipFill>
          <a:blip r:embed="rId5">
            <a:alphaModFix/>
          </a:blip>
          <a:stretch>
            <a:fillRect/>
          </a:stretch>
        </p:blipFill>
        <p:spPr>
          <a:xfrm>
            <a:off x="2984450" y="1218925"/>
            <a:ext cx="1752741" cy="1311050"/>
          </a:xfrm>
          <a:prstGeom prst="rect">
            <a:avLst/>
          </a:prstGeom>
          <a:noFill/>
          <a:ln>
            <a:noFill/>
          </a:ln>
        </p:spPr>
      </p:pic>
      <p:sp>
        <p:nvSpPr>
          <p:cNvPr id="146" name="Google Shape;146;p31"/>
          <p:cNvSpPr txBox="1"/>
          <p:nvPr/>
        </p:nvSpPr>
        <p:spPr>
          <a:xfrm>
            <a:off x="669675" y="777325"/>
            <a:ext cx="2348100" cy="16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t>Camera pose</a:t>
            </a:r>
            <a:endParaRPr sz="1800"/>
          </a:p>
        </p:txBody>
      </p:sp>
      <p:sp>
        <p:nvSpPr>
          <p:cNvPr id="147" name="Google Shape;147;p31"/>
          <p:cNvSpPr txBox="1"/>
          <p:nvPr/>
        </p:nvSpPr>
        <p:spPr>
          <a:xfrm>
            <a:off x="3017775" y="777325"/>
            <a:ext cx="2348100" cy="16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t>Illumination</a:t>
            </a:r>
            <a:endParaRPr sz="1800"/>
          </a:p>
        </p:txBody>
      </p:sp>
      <p:pic>
        <p:nvPicPr>
          <p:cNvPr id="148" name="Google Shape;148;p31"/>
          <p:cNvPicPr preferRelativeResize="0"/>
          <p:nvPr/>
        </p:nvPicPr>
        <p:blipFill rotWithShape="1">
          <a:blip r:embed="rId6">
            <a:alphaModFix/>
          </a:blip>
          <a:srcRect b="0" l="15724" r="10762" t="0"/>
          <a:stretch/>
        </p:blipFill>
        <p:spPr>
          <a:xfrm>
            <a:off x="5038250" y="1234700"/>
            <a:ext cx="1284998" cy="1311050"/>
          </a:xfrm>
          <a:prstGeom prst="rect">
            <a:avLst/>
          </a:prstGeom>
          <a:noFill/>
          <a:ln>
            <a:noFill/>
          </a:ln>
        </p:spPr>
      </p:pic>
      <p:sp>
        <p:nvSpPr>
          <p:cNvPr id="149" name="Google Shape;149;p31"/>
          <p:cNvSpPr txBox="1"/>
          <p:nvPr/>
        </p:nvSpPr>
        <p:spPr>
          <a:xfrm>
            <a:off x="5038250" y="746025"/>
            <a:ext cx="2348100" cy="16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t>Deformation</a:t>
            </a:r>
            <a:endParaRPr sz="1800"/>
          </a:p>
        </p:txBody>
      </p:sp>
      <p:pic>
        <p:nvPicPr>
          <p:cNvPr id="150" name="Google Shape;150;p31"/>
          <p:cNvPicPr preferRelativeResize="0"/>
          <p:nvPr/>
        </p:nvPicPr>
        <p:blipFill>
          <a:blip r:embed="rId7">
            <a:alphaModFix/>
          </a:blip>
          <a:stretch>
            <a:fillRect/>
          </a:stretch>
        </p:blipFill>
        <p:spPr>
          <a:xfrm>
            <a:off x="6553450" y="1234700"/>
            <a:ext cx="1752750" cy="1312871"/>
          </a:xfrm>
          <a:prstGeom prst="rect">
            <a:avLst/>
          </a:prstGeom>
          <a:noFill/>
          <a:ln>
            <a:noFill/>
          </a:ln>
        </p:spPr>
      </p:pic>
      <p:sp>
        <p:nvSpPr>
          <p:cNvPr id="151" name="Google Shape;151;p31"/>
          <p:cNvSpPr txBox="1"/>
          <p:nvPr/>
        </p:nvSpPr>
        <p:spPr>
          <a:xfrm>
            <a:off x="6858250" y="777325"/>
            <a:ext cx="2348100" cy="16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t>Occlusion</a:t>
            </a:r>
            <a:endParaRPr sz="1800"/>
          </a:p>
        </p:txBody>
      </p:sp>
      <p:pic>
        <p:nvPicPr>
          <p:cNvPr id="152" name="Google Shape;152;p31"/>
          <p:cNvPicPr preferRelativeResize="0"/>
          <p:nvPr/>
        </p:nvPicPr>
        <p:blipFill>
          <a:blip r:embed="rId8">
            <a:alphaModFix/>
          </a:blip>
          <a:stretch>
            <a:fillRect/>
          </a:stretch>
        </p:blipFill>
        <p:spPr>
          <a:xfrm>
            <a:off x="1876642" y="3205500"/>
            <a:ext cx="1918225" cy="1265675"/>
          </a:xfrm>
          <a:prstGeom prst="rect">
            <a:avLst/>
          </a:prstGeom>
          <a:noFill/>
          <a:ln>
            <a:noFill/>
          </a:ln>
        </p:spPr>
      </p:pic>
      <p:sp>
        <p:nvSpPr>
          <p:cNvPr id="153" name="Google Shape;153;p31"/>
          <p:cNvSpPr txBox="1"/>
          <p:nvPr/>
        </p:nvSpPr>
        <p:spPr>
          <a:xfrm>
            <a:off x="1805950" y="2720125"/>
            <a:ext cx="2348100" cy="16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t>Background clutter</a:t>
            </a:r>
            <a:endParaRPr sz="1800"/>
          </a:p>
        </p:txBody>
      </p:sp>
      <p:pic>
        <p:nvPicPr>
          <p:cNvPr id="154" name="Google Shape;154;p31"/>
          <p:cNvPicPr preferRelativeResize="0"/>
          <p:nvPr/>
        </p:nvPicPr>
        <p:blipFill>
          <a:blip r:embed="rId9">
            <a:alphaModFix/>
          </a:blip>
          <a:stretch>
            <a:fillRect/>
          </a:stretch>
        </p:blipFill>
        <p:spPr>
          <a:xfrm>
            <a:off x="4818150" y="2991163"/>
            <a:ext cx="1918224" cy="1438683"/>
          </a:xfrm>
          <a:prstGeom prst="rect">
            <a:avLst/>
          </a:prstGeom>
          <a:noFill/>
          <a:ln>
            <a:noFill/>
          </a:ln>
        </p:spPr>
      </p:pic>
      <p:sp>
        <p:nvSpPr>
          <p:cNvPr id="155" name="Google Shape;155;p31"/>
          <p:cNvSpPr txBox="1"/>
          <p:nvPr/>
        </p:nvSpPr>
        <p:spPr>
          <a:xfrm>
            <a:off x="4447950" y="2677925"/>
            <a:ext cx="2348100" cy="16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t>Intraclass variation</a:t>
            </a:r>
            <a:endParaRPr sz="1800"/>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5" name="Shape 845"/>
        <p:cNvGrpSpPr/>
        <p:nvPr/>
      </p:nvGrpSpPr>
      <p:grpSpPr>
        <a:xfrm>
          <a:off x="0" y="0"/>
          <a:ext cx="0" cy="0"/>
          <a:chOff x="0" y="0"/>
          <a:chExt cx="0" cy="0"/>
        </a:xfrm>
      </p:grpSpPr>
      <p:sp>
        <p:nvSpPr>
          <p:cNvPr id="846" name="Google Shape;846;p67"/>
          <p:cNvSpPr txBox="1"/>
          <p:nvPr>
            <p:ph idx="12" type="sldNum"/>
          </p:nvPr>
        </p:nvSpPr>
        <p:spPr>
          <a:xfrm>
            <a:off x="6427089" y="466785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847" name="Google Shape;847;p67"/>
          <p:cNvPicPr preferRelativeResize="0"/>
          <p:nvPr/>
        </p:nvPicPr>
        <p:blipFill>
          <a:blip r:embed="rId3">
            <a:alphaModFix/>
          </a:blip>
          <a:stretch>
            <a:fillRect/>
          </a:stretch>
        </p:blipFill>
        <p:spPr>
          <a:xfrm>
            <a:off x="153300" y="36075"/>
            <a:ext cx="8837399" cy="4404224"/>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1" name="Shape 851"/>
        <p:cNvGrpSpPr/>
        <p:nvPr/>
      </p:nvGrpSpPr>
      <p:grpSpPr>
        <a:xfrm>
          <a:off x="0" y="0"/>
          <a:ext cx="0" cy="0"/>
          <a:chOff x="0" y="0"/>
          <a:chExt cx="0" cy="0"/>
        </a:xfrm>
      </p:grpSpPr>
      <p:sp>
        <p:nvSpPr>
          <p:cNvPr id="852" name="Google Shape;852;p68"/>
          <p:cNvSpPr txBox="1"/>
          <p:nvPr>
            <p:ph idx="12" type="sldNum"/>
          </p:nvPr>
        </p:nvSpPr>
        <p:spPr>
          <a:xfrm>
            <a:off x="6427089" y="466785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853" name="Google Shape;853;p68"/>
          <p:cNvSpPr txBox="1"/>
          <p:nvPr/>
        </p:nvSpPr>
        <p:spPr>
          <a:xfrm>
            <a:off x="345075" y="180375"/>
            <a:ext cx="7646100" cy="87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t>Softmax vs. SVM</a:t>
            </a:r>
            <a:endParaRPr sz="3000"/>
          </a:p>
        </p:txBody>
      </p:sp>
      <p:pic>
        <p:nvPicPr>
          <p:cNvPr id="854" name="Google Shape;854;p68"/>
          <p:cNvPicPr preferRelativeResize="0"/>
          <p:nvPr/>
        </p:nvPicPr>
        <p:blipFill>
          <a:blip r:embed="rId3">
            <a:alphaModFix/>
          </a:blip>
          <a:stretch>
            <a:fillRect/>
          </a:stretch>
        </p:blipFill>
        <p:spPr>
          <a:xfrm>
            <a:off x="345075" y="1058775"/>
            <a:ext cx="2614025" cy="657575"/>
          </a:xfrm>
          <a:prstGeom prst="rect">
            <a:avLst/>
          </a:prstGeom>
          <a:noFill/>
          <a:ln>
            <a:noFill/>
          </a:ln>
        </p:spPr>
      </p:pic>
      <p:pic>
        <p:nvPicPr>
          <p:cNvPr id="855" name="Google Shape;855;p68"/>
          <p:cNvPicPr preferRelativeResize="0"/>
          <p:nvPr/>
        </p:nvPicPr>
        <p:blipFill>
          <a:blip r:embed="rId4">
            <a:alphaModFix/>
          </a:blip>
          <a:stretch>
            <a:fillRect/>
          </a:stretch>
        </p:blipFill>
        <p:spPr>
          <a:xfrm>
            <a:off x="4172051" y="1148499"/>
            <a:ext cx="4459825" cy="47812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9" name="Shape 859"/>
        <p:cNvGrpSpPr/>
        <p:nvPr/>
      </p:nvGrpSpPr>
      <p:grpSpPr>
        <a:xfrm>
          <a:off x="0" y="0"/>
          <a:ext cx="0" cy="0"/>
          <a:chOff x="0" y="0"/>
          <a:chExt cx="0" cy="0"/>
        </a:xfrm>
      </p:grpSpPr>
      <p:sp>
        <p:nvSpPr>
          <p:cNvPr id="860" name="Google Shape;860;p69"/>
          <p:cNvSpPr txBox="1"/>
          <p:nvPr>
            <p:ph idx="12" type="sldNum"/>
          </p:nvPr>
        </p:nvSpPr>
        <p:spPr>
          <a:xfrm>
            <a:off x="6427089" y="466785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861" name="Google Shape;861;p69"/>
          <p:cNvSpPr txBox="1"/>
          <p:nvPr/>
        </p:nvSpPr>
        <p:spPr>
          <a:xfrm>
            <a:off x="345075" y="180375"/>
            <a:ext cx="7646100" cy="87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t>Softmax vs. SVM</a:t>
            </a:r>
            <a:endParaRPr sz="3000"/>
          </a:p>
        </p:txBody>
      </p:sp>
      <p:pic>
        <p:nvPicPr>
          <p:cNvPr id="862" name="Google Shape;862;p69"/>
          <p:cNvPicPr preferRelativeResize="0"/>
          <p:nvPr/>
        </p:nvPicPr>
        <p:blipFill>
          <a:blip r:embed="rId3">
            <a:alphaModFix/>
          </a:blip>
          <a:stretch>
            <a:fillRect/>
          </a:stretch>
        </p:blipFill>
        <p:spPr>
          <a:xfrm>
            <a:off x="345075" y="1058775"/>
            <a:ext cx="2614025" cy="657575"/>
          </a:xfrm>
          <a:prstGeom prst="rect">
            <a:avLst/>
          </a:prstGeom>
          <a:noFill/>
          <a:ln>
            <a:noFill/>
          </a:ln>
        </p:spPr>
      </p:pic>
      <p:pic>
        <p:nvPicPr>
          <p:cNvPr id="863" name="Google Shape;863;p69"/>
          <p:cNvPicPr preferRelativeResize="0"/>
          <p:nvPr/>
        </p:nvPicPr>
        <p:blipFill>
          <a:blip r:embed="rId4">
            <a:alphaModFix/>
          </a:blip>
          <a:stretch>
            <a:fillRect/>
          </a:stretch>
        </p:blipFill>
        <p:spPr>
          <a:xfrm>
            <a:off x="4172051" y="1148499"/>
            <a:ext cx="4459825" cy="478125"/>
          </a:xfrm>
          <a:prstGeom prst="rect">
            <a:avLst/>
          </a:prstGeom>
          <a:noFill/>
          <a:ln>
            <a:noFill/>
          </a:ln>
        </p:spPr>
      </p:pic>
      <p:sp>
        <p:nvSpPr>
          <p:cNvPr id="864" name="Google Shape;864;p69"/>
          <p:cNvSpPr txBox="1"/>
          <p:nvPr/>
        </p:nvSpPr>
        <p:spPr>
          <a:xfrm>
            <a:off x="286750" y="2079850"/>
            <a:ext cx="3662700" cy="241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t>assume scores:</a:t>
            </a:r>
            <a:endParaRPr sz="3000"/>
          </a:p>
          <a:p>
            <a:pPr indent="0" lvl="0" marL="0" rtl="0" algn="l">
              <a:spcBef>
                <a:spcPts val="0"/>
              </a:spcBef>
              <a:spcAft>
                <a:spcPts val="0"/>
              </a:spcAft>
              <a:buNone/>
            </a:pPr>
            <a:r>
              <a:rPr lang="en" sz="3000"/>
              <a:t>[</a:t>
            </a:r>
            <a:r>
              <a:rPr lang="en" sz="3000">
                <a:solidFill>
                  <a:srgbClr val="38761D"/>
                </a:solidFill>
              </a:rPr>
              <a:t>10</a:t>
            </a:r>
            <a:r>
              <a:rPr lang="en" sz="3000"/>
              <a:t>, -2, 3]</a:t>
            </a:r>
            <a:endParaRPr sz="3000"/>
          </a:p>
          <a:p>
            <a:pPr indent="0" lvl="0" marL="0" rtl="0" algn="l">
              <a:spcBef>
                <a:spcPts val="0"/>
              </a:spcBef>
              <a:spcAft>
                <a:spcPts val="0"/>
              </a:spcAft>
              <a:buNone/>
            </a:pPr>
            <a:r>
              <a:rPr lang="en" sz="3000"/>
              <a:t>[</a:t>
            </a:r>
            <a:r>
              <a:rPr lang="en" sz="3000">
                <a:solidFill>
                  <a:srgbClr val="38761D"/>
                </a:solidFill>
              </a:rPr>
              <a:t>10</a:t>
            </a:r>
            <a:r>
              <a:rPr lang="en" sz="3000"/>
              <a:t>, 9, 9]</a:t>
            </a:r>
            <a:endParaRPr sz="3000"/>
          </a:p>
          <a:p>
            <a:pPr indent="0" lvl="0" marL="0" rtl="0" algn="l">
              <a:spcBef>
                <a:spcPts val="0"/>
              </a:spcBef>
              <a:spcAft>
                <a:spcPts val="0"/>
              </a:spcAft>
              <a:buNone/>
            </a:pPr>
            <a:r>
              <a:rPr lang="en" sz="3000"/>
              <a:t>[</a:t>
            </a:r>
            <a:r>
              <a:rPr lang="en" sz="3000">
                <a:solidFill>
                  <a:srgbClr val="38761D"/>
                </a:solidFill>
              </a:rPr>
              <a:t>10</a:t>
            </a:r>
            <a:r>
              <a:rPr lang="en" sz="3000"/>
              <a:t>, -100, -100]</a:t>
            </a:r>
            <a:endParaRPr sz="3000"/>
          </a:p>
          <a:p>
            <a:pPr indent="0" lvl="0" marL="0" rtl="0" algn="l">
              <a:spcBef>
                <a:spcPts val="0"/>
              </a:spcBef>
              <a:spcAft>
                <a:spcPts val="0"/>
              </a:spcAft>
              <a:buNone/>
            </a:pPr>
            <a:r>
              <a:rPr lang="en" sz="3000"/>
              <a:t>and </a:t>
            </a:r>
            <a:endParaRPr sz="3000"/>
          </a:p>
        </p:txBody>
      </p:sp>
      <p:pic>
        <p:nvPicPr>
          <p:cNvPr id="865" name="Google Shape;865;p69"/>
          <p:cNvPicPr preferRelativeResize="0"/>
          <p:nvPr/>
        </p:nvPicPr>
        <p:blipFill>
          <a:blip r:embed="rId5">
            <a:alphaModFix/>
          </a:blip>
          <a:stretch>
            <a:fillRect/>
          </a:stretch>
        </p:blipFill>
        <p:spPr>
          <a:xfrm>
            <a:off x="1383252" y="4036944"/>
            <a:ext cx="1000125" cy="428625"/>
          </a:xfrm>
          <a:prstGeom prst="rect">
            <a:avLst/>
          </a:prstGeom>
          <a:noFill/>
          <a:ln cap="flat" cmpd="sng" w="9525">
            <a:solidFill>
              <a:srgbClr val="38761D"/>
            </a:solidFill>
            <a:prstDash val="solid"/>
            <a:round/>
            <a:headEnd len="sm" w="sm" type="none"/>
            <a:tailEnd len="sm" w="sm" type="none"/>
          </a:ln>
        </p:spPr>
      </p:pic>
      <p:cxnSp>
        <p:nvCxnSpPr>
          <p:cNvPr id="866" name="Google Shape;866;p69"/>
          <p:cNvCxnSpPr/>
          <p:nvPr/>
        </p:nvCxnSpPr>
        <p:spPr>
          <a:xfrm>
            <a:off x="-7850" y="1929175"/>
            <a:ext cx="9191100" cy="0"/>
          </a:xfrm>
          <a:prstGeom prst="straightConnector1">
            <a:avLst/>
          </a:prstGeom>
          <a:noFill/>
          <a:ln cap="flat" cmpd="sng" w="19050">
            <a:solidFill>
              <a:srgbClr val="000000"/>
            </a:solidFill>
            <a:prstDash val="solid"/>
            <a:round/>
            <a:headEnd len="med" w="med" type="none"/>
            <a:tailEnd len="med" w="med" type="none"/>
          </a:ln>
        </p:spPr>
      </p:cxnSp>
      <p:sp>
        <p:nvSpPr>
          <p:cNvPr id="867" name="Google Shape;867;p69"/>
          <p:cNvSpPr txBox="1"/>
          <p:nvPr/>
        </p:nvSpPr>
        <p:spPr>
          <a:xfrm>
            <a:off x="4274000" y="2062500"/>
            <a:ext cx="4681800" cy="241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0000FF"/>
                </a:solidFill>
              </a:rPr>
              <a:t>Q: Suppose I take a datapoint and I jiggle a bit (changing its score slightly). What happens to the loss in both cases?</a:t>
            </a:r>
            <a:endParaRPr sz="2400">
              <a:solidFill>
                <a:srgbClr val="0000FF"/>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1" name="Shape 871"/>
        <p:cNvGrpSpPr/>
        <p:nvPr/>
      </p:nvGrpSpPr>
      <p:grpSpPr>
        <a:xfrm>
          <a:off x="0" y="0"/>
          <a:ext cx="0" cy="0"/>
          <a:chOff x="0" y="0"/>
          <a:chExt cx="0" cy="0"/>
        </a:xfrm>
      </p:grpSpPr>
      <p:sp>
        <p:nvSpPr>
          <p:cNvPr id="872" name="Google Shape;872;p70"/>
          <p:cNvSpPr txBox="1"/>
          <p:nvPr>
            <p:ph idx="12" type="sldNum"/>
          </p:nvPr>
        </p:nvSpPr>
        <p:spPr>
          <a:xfrm>
            <a:off x="6427089" y="466785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873" name="Google Shape;873;p70"/>
          <p:cNvPicPr preferRelativeResize="0"/>
          <p:nvPr/>
        </p:nvPicPr>
        <p:blipFill>
          <a:blip r:embed="rId3">
            <a:alphaModFix/>
          </a:blip>
          <a:stretch>
            <a:fillRect/>
          </a:stretch>
        </p:blipFill>
        <p:spPr>
          <a:xfrm>
            <a:off x="703350" y="742025"/>
            <a:ext cx="7391400" cy="3267075"/>
          </a:xfrm>
          <a:prstGeom prst="rect">
            <a:avLst/>
          </a:prstGeom>
          <a:noFill/>
          <a:ln>
            <a:noFill/>
          </a:ln>
        </p:spPr>
      </p:pic>
      <p:sp>
        <p:nvSpPr>
          <p:cNvPr id="874" name="Google Shape;874;p70"/>
          <p:cNvSpPr txBox="1"/>
          <p:nvPr/>
        </p:nvSpPr>
        <p:spPr>
          <a:xfrm>
            <a:off x="164900" y="41800"/>
            <a:ext cx="5924700" cy="91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t>Interactive Web Demo time....</a:t>
            </a:r>
            <a:endParaRPr sz="3000"/>
          </a:p>
        </p:txBody>
      </p:sp>
      <p:sp>
        <p:nvSpPr>
          <p:cNvPr id="875" name="Google Shape;875;p70"/>
          <p:cNvSpPr txBox="1"/>
          <p:nvPr/>
        </p:nvSpPr>
        <p:spPr>
          <a:xfrm>
            <a:off x="1664700" y="4172575"/>
            <a:ext cx="5814600" cy="33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rgbClr val="1155CC"/>
                </a:solidFill>
                <a:hlinkClick r:id="rId4">
                  <a:extLst>
                    <a:ext uri="{A12FA001-AC4F-418D-AE19-62706E023703}">
                      <ahyp:hlinkClr val="tx"/>
                    </a:ext>
                  </a:extLst>
                </a:hlinkClick>
              </a:rPr>
              <a:t>http://vision.stanford.edu/teaching/cs231n/linear-classify-demo/</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9" name="Shape 879"/>
        <p:cNvGrpSpPr/>
        <p:nvPr/>
      </p:nvGrpSpPr>
      <p:grpSpPr>
        <a:xfrm>
          <a:off x="0" y="0"/>
          <a:ext cx="0" cy="0"/>
          <a:chOff x="0" y="0"/>
          <a:chExt cx="0" cy="0"/>
        </a:xfrm>
      </p:grpSpPr>
      <p:sp>
        <p:nvSpPr>
          <p:cNvPr id="880" name="Google Shape;880;p71"/>
          <p:cNvSpPr txBox="1"/>
          <p:nvPr>
            <p:ph idx="12" type="sldNum"/>
          </p:nvPr>
        </p:nvSpPr>
        <p:spPr>
          <a:xfrm>
            <a:off x="6503289" y="466785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881" name="Google Shape;881;p71"/>
          <p:cNvSpPr txBox="1"/>
          <p:nvPr/>
        </p:nvSpPr>
        <p:spPr>
          <a:xfrm>
            <a:off x="326325" y="170250"/>
            <a:ext cx="8441700" cy="63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t>Recap</a:t>
            </a:r>
            <a:endParaRPr sz="3000"/>
          </a:p>
        </p:txBody>
      </p:sp>
      <p:sp>
        <p:nvSpPr>
          <p:cNvPr id="882" name="Google Shape;882;p71"/>
          <p:cNvSpPr txBox="1"/>
          <p:nvPr/>
        </p:nvSpPr>
        <p:spPr>
          <a:xfrm>
            <a:off x="446925" y="876300"/>
            <a:ext cx="8200500" cy="3390900"/>
          </a:xfrm>
          <a:prstGeom prst="rect">
            <a:avLst/>
          </a:prstGeom>
          <a:noFill/>
          <a:ln>
            <a:noFill/>
          </a:ln>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 sz="2000"/>
              <a:t>We have some dataset of (x,y)</a:t>
            </a:r>
            <a:endParaRPr sz="2000"/>
          </a:p>
          <a:p>
            <a:pPr indent="-355600" lvl="0" marL="457200" rtl="0" algn="l">
              <a:spcBef>
                <a:spcPts val="0"/>
              </a:spcBef>
              <a:spcAft>
                <a:spcPts val="0"/>
              </a:spcAft>
              <a:buSzPts val="2000"/>
              <a:buChar char="-"/>
            </a:pPr>
            <a:r>
              <a:rPr lang="en" sz="2000"/>
              <a:t>We have a </a:t>
            </a:r>
            <a:r>
              <a:rPr b="1" lang="en" sz="2000"/>
              <a:t>score function: </a:t>
            </a:r>
            <a:endParaRPr b="1" sz="2000"/>
          </a:p>
          <a:p>
            <a:pPr indent="-355600" lvl="0" marL="457200" rtl="0" algn="l">
              <a:spcBef>
                <a:spcPts val="0"/>
              </a:spcBef>
              <a:spcAft>
                <a:spcPts val="0"/>
              </a:spcAft>
              <a:buSzPts val="2000"/>
              <a:buChar char="-"/>
            </a:pPr>
            <a:r>
              <a:rPr lang="en" sz="2000"/>
              <a:t>We have a </a:t>
            </a:r>
            <a:r>
              <a:rPr b="1" lang="en" sz="2000"/>
              <a:t>loss function</a:t>
            </a:r>
            <a:r>
              <a:rPr lang="en" sz="2000"/>
              <a:t>: </a:t>
            </a:r>
            <a:endParaRPr sz="2000"/>
          </a:p>
        </p:txBody>
      </p:sp>
      <p:pic>
        <p:nvPicPr>
          <p:cNvPr id="883" name="Google Shape;883;p71"/>
          <p:cNvPicPr preferRelativeResize="0"/>
          <p:nvPr/>
        </p:nvPicPr>
        <p:blipFill rotWithShape="1">
          <a:blip r:embed="rId3">
            <a:alphaModFix/>
          </a:blip>
          <a:srcRect b="0" l="0" r="0" t="0"/>
          <a:stretch/>
        </p:blipFill>
        <p:spPr>
          <a:xfrm>
            <a:off x="4517801" y="1238525"/>
            <a:ext cx="2382025" cy="393600"/>
          </a:xfrm>
          <a:prstGeom prst="rect">
            <a:avLst/>
          </a:prstGeom>
          <a:noFill/>
          <a:ln>
            <a:noFill/>
          </a:ln>
        </p:spPr>
      </p:pic>
      <p:sp>
        <p:nvSpPr>
          <p:cNvPr id="884" name="Google Shape;884;p71"/>
          <p:cNvSpPr txBox="1"/>
          <p:nvPr/>
        </p:nvSpPr>
        <p:spPr>
          <a:xfrm>
            <a:off x="5973043" y="1030432"/>
            <a:ext cx="1291200" cy="18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e.g.</a:t>
            </a:r>
            <a:endParaRPr/>
          </a:p>
        </p:txBody>
      </p:sp>
      <p:pic>
        <p:nvPicPr>
          <p:cNvPr id="885" name="Google Shape;885;p71"/>
          <p:cNvPicPr preferRelativeResize="0"/>
          <p:nvPr/>
        </p:nvPicPr>
        <p:blipFill>
          <a:blip r:embed="rId4">
            <a:alphaModFix/>
          </a:blip>
          <a:stretch>
            <a:fillRect/>
          </a:stretch>
        </p:blipFill>
        <p:spPr>
          <a:xfrm>
            <a:off x="5279023" y="2791125"/>
            <a:ext cx="3680525" cy="1536625"/>
          </a:xfrm>
          <a:prstGeom prst="rect">
            <a:avLst/>
          </a:prstGeom>
          <a:noFill/>
          <a:ln>
            <a:noFill/>
          </a:ln>
        </p:spPr>
      </p:pic>
      <p:pic>
        <p:nvPicPr>
          <p:cNvPr id="886" name="Google Shape;886;p71"/>
          <p:cNvPicPr preferRelativeResize="0"/>
          <p:nvPr/>
        </p:nvPicPr>
        <p:blipFill>
          <a:blip r:embed="rId5">
            <a:alphaModFix/>
          </a:blip>
          <a:stretch>
            <a:fillRect/>
          </a:stretch>
        </p:blipFill>
        <p:spPr>
          <a:xfrm>
            <a:off x="326325" y="2307275"/>
            <a:ext cx="2614025" cy="657575"/>
          </a:xfrm>
          <a:prstGeom prst="rect">
            <a:avLst/>
          </a:prstGeom>
          <a:noFill/>
          <a:ln>
            <a:noFill/>
          </a:ln>
        </p:spPr>
      </p:pic>
      <p:pic>
        <p:nvPicPr>
          <p:cNvPr id="887" name="Google Shape;887;p71"/>
          <p:cNvPicPr preferRelativeResize="0"/>
          <p:nvPr/>
        </p:nvPicPr>
        <p:blipFill>
          <a:blip r:embed="rId6">
            <a:alphaModFix/>
          </a:blip>
          <a:stretch>
            <a:fillRect/>
          </a:stretch>
        </p:blipFill>
        <p:spPr>
          <a:xfrm>
            <a:off x="276676" y="3042899"/>
            <a:ext cx="4459825" cy="478125"/>
          </a:xfrm>
          <a:prstGeom prst="rect">
            <a:avLst/>
          </a:prstGeom>
          <a:noFill/>
          <a:ln>
            <a:noFill/>
          </a:ln>
        </p:spPr>
      </p:pic>
      <p:pic>
        <p:nvPicPr>
          <p:cNvPr id="888" name="Google Shape;888;p71"/>
          <p:cNvPicPr preferRelativeResize="0"/>
          <p:nvPr/>
        </p:nvPicPr>
        <p:blipFill>
          <a:blip r:embed="rId7">
            <a:alphaModFix/>
          </a:blip>
          <a:stretch>
            <a:fillRect/>
          </a:stretch>
        </p:blipFill>
        <p:spPr>
          <a:xfrm>
            <a:off x="276675" y="3682675"/>
            <a:ext cx="2839425" cy="509800"/>
          </a:xfrm>
          <a:prstGeom prst="rect">
            <a:avLst/>
          </a:prstGeom>
          <a:noFill/>
          <a:ln>
            <a:noFill/>
          </a:ln>
        </p:spPr>
      </p:pic>
      <p:sp>
        <p:nvSpPr>
          <p:cNvPr id="889" name="Google Shape;889;p71"/>
          <p:cNvSpPr txBox="1"/>
          <p:nvPr/>
        </p:nvSpPr>
        <p:spPr>
          <a:xfrm>
            <a:off x="2577375" y="2052200"/>
            <a:ext cx="1473300" cy="35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0000FF"/>
                </a:solidFill>
              </a:rPr>
              <a:t>Softmax</a:t>
            </a:r>
            <a:endParaRPr sz="1800">
              <a:solidFill>
                <a:srgbClr val="0000FF"/>
              </a:solidFill>
            </a:endParaRPr>
          </a:p>
        </p:txBody>
      </p:sp>
      <p:sp>
        <p:nvSpPr>
          <p:cNvPr id="890" name="Google Shape;890;p71"/>
          <p:cNvSpPr txBox="1"/>
          <p:nvPr/>
        </p:nvSpPr>
        <p:spPr>
          <a:xfrm>
            <a:off x="4216350" y="2626800"/>
            <a:ext cx="1473300" cy="35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0000FF"/>
                </a:solidFill>
              </a:rPr>
              <a:t>SVM</a:t>
            </a:r>
            <a:endParaRPr sz="1800">
              <a:solidFill>
                <a:srgbClr val="0000FF"/>
              </a:solidFill>
            </a:endParaRPr>
          </a:p>
        </p:txBody>
      </p:sp>
      <p:sp>
        <p:nvSpPr>
          <p:cNvPr id="891" name="Google Shape;891;p71"/>
          <p:cNvSpPr txBox="1"/>
          <p:nvPr/>
        </p:nvSpPr>
        <p:spPr>
          <a:xfrm>
            <a:off x="3154388" y="3760275"/>
            <a:ext cx="1473300" cy="35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0000FF"/>
                </a:solidFill>
              </a:rPr>
              <a:t>Full loss</a:t>
            </a:r>
            <a:endParaRPr sz="1800">
              <a:solidFill>
                <a:srgbClr val="0000FF"/>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5" name="Shape 895"/>
        <p:cNvGrpSpPr/>
        <p:nvPr/>
      </p:nvGrpSpPr>
      <p:grpSpPr>
        <a:xfrm>
          <a:off x="0" y="0"/>
          <a:ext cx="0" cy="0"/>
          <a:chOff x="0" y="0"/>
          <a:chExt cx="0" cy="0"/>
        </a:xfrm>
      </p:grpSpPr>
      <p:sp>
        <p:nvSpPr>
          <p:cNvPr id="896" name="Google Shape;896;p72"/>
          <p:cNvSpPr txBox="1"/>
          <p:nvPr>
            <p:ph idx="12" type="sldNum"/>
          </p:nvPr>
        </p:nvSpPr>
        <p:spPr>
          <a:xfrm>
            <a:off x="6503289" y="466785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897" name="Google Shape;897;p72"/>
          <p:cNvSpPr txBox="1"/>
          <p:nvPr/>
        </p:nvSpPr>
        <p:spPr>
          <a:xfrm>
            <a:off x="2547525" y="1637000"/>
            <a:ext cx="7323000" cy="229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4800"/>
              <a:t>Optimization</a:t>
            </a:r>
            <a:endParaRPr sz="4800"/>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1" name="Shape 901"/>
        <p:cNvGrpSpPr/>
        <p:nvPr/>
      </p:nvGrpSpPr>
      <p:grpSpPr>
        <a:xfrm>
          <a:off x="0" y="0"/>
          <a:ext cx="0" cy="0"/>
          <a:chOff x="0" y="0"/>
          <a:chExt cx="0" cy="0"/>
        </a:xfrm>
      </p:grpSpPr>
      <p:sp>
        <p:nvSpPr>
          <p:cNvPr id="902" name="Google Shape;902;p73"/>
          <p:cNvSpPr txBox="1"/>
          <p:nvPr>
            <p:ph idx="12" type="sldNum"/>
          </p:nvPr>
        </p:nvSpPr>
        <p:spPr>
          <a:xfrm>
            <a:off x="6503289" y="466785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903" name="Google Shape;903;p73"/>
          <p:cNvPicPr preferRelativeResize="0"/>
          <p:nvPr/>
        </p:nvPicPr>
        <p:blipFill>
          <a:blip r:embed="rId3">
            <a:alphaModFix/>
          </a:blip>
          <a:stretch>
            <a:fillRect/>
          </a:stretch>
        </p:blipFill>
        <p:spPr>
          <a:xfrm>
            <a:off x="1344700" y="896614"/>
            <a:ext cx="5717200" cy="3715874"/>
          </a:xfrm>
          <a:prstGeom prst="rect">
            <a:avLst/>
          </a:prstGeom>
          <a:noFill/>
          <a:ln>
            <a:noFill/>
          </a:ln>
        </p:spPr>
      </p:pic>
      <p:sp>
        <p:nvSpPr>
          <p:cNvPr id="904" name="Google Shape;904;p73"/>
          <p:cNvSpPr txBox="1"/>
          <p:nvPr/>
        </p:nvSpPr>
        <p:spPr>
          <a:xfrm>
            <a:off x="309975" y="99450"/>
            <a:ext cx="8262600" cy="70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Strategy #1: A first very bad idea solution: </a:t>
            </a:r>
            <a:r>
              <a:rPr b="1" lang="en" sz="2400"/>
              <a:t>Random search</a:t>
            </a:r>
            <a:endParaRPr b="1" sz="2400"/>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8" name="Shape 908"/>
        <p:cNvGrpSpPr/>
        <p:nvPr/>
      </p:nvGrpSpPr>
      <p:grpSpPr>
        <a:xfrm>
          <a:off x="0" y="0"/>
          <a:ext cx="0" cy="0"/>
          <a:chOff x="0" y="0"/>
          <a:chExt cx="0" cy="0"/>
        </a:xfrm>
      </p:grpSpPr>
      <p:sp>
        <p:nvSpPr>
          <p:cNvPr id="909" name="Google Shape;909;p74"/>
          <p:cNvSpPr txBox="1"/>
          <p:nvPr>
            <p:ph idx="12" type="sldNum"/>
          </p:nvPr>
        </p:nvSpPr>
        <p:spPr>
          <a:xfrm>
            <a:off x="6503289" y="466785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910" name="Google Shape;910;p74"/>
          <p:cNvPicPr preferRelativeResize="0"/>
          <p:nvPr/>
        </p:nvPicPr>
        <p:blipFill>
          <a:blip r:embed="rId3">
            <a:alphaModFix/>
          </a:blip>
          <a:stretch>
            <a:fillRect/>
          </a:stretch>
        </p:blipFill>
        <p:spPr>
          <a:xfrm>
            <a:off x="189313" y="1431725"/>
            <a:ext cx="8765375" cy="2006950"/>
          </a:xfrm>
          <a:prstGeom prst="rect">
            <a:avLst/>
          </a:prstGeom>
          <a:noFill/>
          <a:ln>
            <a:noFill/>
          </a:ln>
        </p:spPr>
      </p:pic>
      <p:sp>
        <p:nvSpPr>
          <p:cNvPr id="911" name="Google Shape;911;p74"/>
          <p:cNvSpPr txBox="1"/>
          <p:nvPr/>
        </p:nvSpPr>
        <p:spPr>
          <a:xfrm>
            <a:off x="387450" y="368075"/>
            <a:ext cx="8340000" cy="74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Let’s see how well this works on the test set...</a:t>
            </a:r>
            <a:endParaRPr sz="2400"/>
          </a:p>
        </p:txBody>
      </p:sp>
      <p:sp>
        <p:nvSpPr>
          <p:cNvPr id="912" name="Google Shape;912;p74"/>
          <p:cNvSpPr txBox="1"/>
          <p:nvPr/>
        </p:nvSpPr>
        <p:spPr>
          <a:xfrm>
            <a:off x="4369825" y="3633900"/>
            <a:ext cx="3795300" cy="48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15.5% accuracy! not bad!</a:t>
            </a:r>
            <a:endParaRPr sz="2400"/>
          </a:p>
          <a:p>
            <a:pPr indent="0" lvl="0" marL="0" rtl="0" algn="l">
              <a:spcBef>
                <a:spcPts val="0"/>
              </a:spcBef>
              <a:spcAft>
                <a:spcPts val="0"/>
              </a:spcAft>
              <a:buNone/>
            </a:pPr>
            <a:r>
              <a:rPr lang="en" sz="2400"/>
              <a:t>(SOTA is ~95%)</a:t>
            </a:r>
            <a:endParaRPr sz="2400"/>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6" name="Shape 916"/>
        <p:cNvGrpSpPr/>
        <p:nvPr/>
      </p:nvGrpSpPr>
      <p:grpSpPr>
        <a:xfrm>
          <a:off x="0" y="0"/>
          <a:ext cx="0" cy="0"/>
          <a:chOff x="0" y="0"/>
          <a:chExt cx="0" cy="0"/>
        </a:xfrm>
      </p:grpSpPr>
      <p:sp>
        <p:nvSpPr>
          <p:cNvPr id="917" name="Google Shape;917;p75"/>
          <p:cNvSpPr txBox="1"/>
          <p:nvPr>
            <p:ph idx="12" type="sldNum"/>
          </p:nvPr>
        </p:nvSpPr>
        <p:spPr>
          <a:xfrm>
            <a:off x="6503289" y="466785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918" name="Google Shape;918;p75"/>
          <p:cNvPicPr preferRelativeResize="0"/>
          <p:nvPr/>
        </p:nvPicPr>
        <p:blipFill>
          <a:blip r:embed="rId3">
            <a:alphaModFix/>
          </a:blip>
          <a:stretch>
            <a:fillRect/>
          </a:stretch>
        </p:blipFill>
        <p:spPr>
          <a:xfrm>
            <a:off x="801400" y="38750"/>
            <a:ext cx="7209299" cy="451397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2" name="Shape 922"/>
        <p:cNvGrpSpPr/>
        <p:nvPr/>
      </p:nvGrpSpPr>
      <p:grpSpPr>
        <a:xfrm>
          <a:off x="0" y="0"/>
          <a:ext cx="0" cy="0"/>
          <a:chOff x="0" y="0"/>
          <a:chExt cx="0" cy="0"/>
        </a:xfrm>
      </p:grpSpPr>
      <p:sp>
        <p:nvSpPr>
          <p:cNvPr id="923" name="Google Shape;923;p76"/>
          <p:cNvSpPr txBox="1"/>
          <p:nvPr>
            <p:ph idx="12" type="sldNum"/>
          </p:nvPr>
        </p:nvSpPr>
        <p:spPr>
          <a:xfrm>
            <a:off x="6503289" y="466785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924" name="Google Shape;924;p76"/>
          <p:cNvPicPr preferRelativeResize="0"/>
          <p:nvPr/>
        </p:nvPicPr>
        <p:blipFill>
          <a:blip r:embed="rId3">
            <a:alphaModFix/>
          </a:blip>
          <a:stretch>
            <a:fillRect/>
          </a:stretch>
        </p:blipFill>
        <p:spPr>
          <a:xfrm>
            <a:off x="801400" y="38750"/>
            <a:ext cx="7209299" cy="4513975"/>
          </a:xfrm>
          <a:prstGeom prst="rect">
            <a:avLst/>
          </a:prstGeom>
          <a:noFill/>
          <a:ln>
            <a:noFill/>
          </a:ln>
        </p:spPr>
      </p:pic>
      <p:pic>
        <p:nvPicPr>
          <p:cNvPr id="925" name="Google Shape;925;p76"/>
          <p:cNvPicPr preferRelativeResize="0"/>
          <p:nvPr/>
        </p:nvPicPr>
        <p:blipFill>
          <a:blip r:embed="rId4">
            <a:alphaModFix/>
          </a:blip>
          <a:stretch>
            <a:fillRect/>
          </a:stretch>
        </p:blipFill>
        <p:spPr>
          <a:xfrm>
            <a:off x="1663525" y="2664470"/>
            <a:ext cx="548700" cy="73448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32"/>
          <p:cNvSpPr txBox="1"/>
          <p:nvPr>
            <p:ph idx="12" type="sldNum"/>
          </p:nvPr>
        </p:nvSpPr>
        <p:spPr>
          <a:xfrm>
            <a:off x="6427089" y="466785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61" name="Google Shape;161;p32"/>
          <p:cNvSpPr txBox="1"/>
          <p:nvPr/>
        </p:nvSpPr>
        <p:spPr>
          <a:xfrm>
            <a:off x="281100" y="148825"/>
            <a:ext cx="8515800" cy="79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t>Recall from last time… </a:t>
            </a:r>
            <a:r>
              <a:rPr lang="en" sz="2400"/>
              <a:t>  data-driven approach, kNN</a:t>
            </a:r>
            <a:endParaRPr sz="2400"/>
          </a:p>
        </p:txBody>
      </p:sp>
      <p:pic>
        <p:nvPicPr>
          <p:cNvPr id="162" name="Google Shape;162;p32"/>
          <p:cNvPicPr preferRelativeResize="0"/>
          <p:nvPr/>
        </p:nvPicPr>
        <p:blipFill>
          <a:blip r:embed="rId3">
            <a:alphaModFix/>
          </a:blip>
          <a:stretch>
            <a:fillRect/>
          </a:stretch>
        </p:blipFill>
        <p:spPr>
          <a:xfrm>
            <a:off x="173625" y="793474"/>
            <a:ext cx="2477425" cy="1884400"/>
          </a:xfrm>
          <a:prstGeom prst="rect">
            <a:avLst/>
          </a:prstGeom>
          <a:noFill/>
          <a:ln>
            <a:noFill/>
          </a:ln>
        </p:spPr>
      </p:pic>
      <p:pic>
        <p:nvPicPr>
          <p:cNvPr id="163" name="Google Shape;163;p32"/>
          <p:cNvPicPr preferRelativeResize="0"/>
          <p:nvPr/>
        </p:nvPicPr>
        <p:blipFill>
          <a:blip r:embed="rId4">
            <a:alphaModFix/>
          </a:blip>
          <a:stretch>
            <a:fillRect/>
          </a:stretch>
        </p:blipFill>
        <p:spPr>
          <a:xfrm>
            <a:off x="2979425" y="1049775"/>
            <a:ext cx="6069676" cy="884850"/>
          </a:xfrm>
          <a:prstGeom prst="rect">
            <a:avLst/>
          </a:prstGeom>
          <a:noFill/>
          <a:ln>
            <a:noFill/>
          </a:ln>
        </p:spPr>
      </p:pic>
      <p:pic>
        <p:nvPicPr>
          <p:cNvPr id="164" name="Google Shape;164;p32"/>
          <p:cNvPicPr preferRelativeResize="0"/>
          <p:nvPr/>
        </p:nvPicPr>
        <p:blipFill>
          <a:blip r:embed="rId5">
            <a:alphaModFix/>
          </a:blip>
          <a:stretch>
            <a:fillRect/>
          </a:stretch>
        </p:blipFill>
        <p:spPr>
          <a:xfrm>
            <a:off x="6276212" y="2157300"/>
            <a:ext cx="2772900" cy="2250475"/>
          </a:xfrm>
          <a:prstGeom prst="rect">
            <a:avLst/>
          </a:prstGeom>
          <a:noFill/>
          <a:ln>
            <a:noFill/>
          </a:ln>
        </p:spPr>
      </p:pic>
      <p:grpSp>
        <p:nvGrpSpPr>
          <p:cNvPr id="165" name="Google Shape;165;p32"/>
          <p:cNvGrpSpPr/>
          <p:nvPr/>
        </p:nvGrpSpPr>
        <p:grpSpPr>
          <a:xfrm>
            <a:off x="282921" y="2766710"/>
            <a:ext cx="5739598" cy="1492669"/>
            <a:chOff x="120600" y="1699850"/>
            <a:chExt cx="8761407" cy="2278536"/>
          </a:xfrm>
        </p:grpSpPr>
        <p:pic>
          <p:nvPicPr>
            <p:cNvPr id="166" name="Google Shape;166;p32"/>
            <p:cNvPicPr preferRelativeResize="0"/>
            <p:nvPr/>
          </p:nvPicPr>
          <p:blipFill>
            <a:blip r:embed="rId6">
              <a:alphaModFix/>
            </a:blip>
            <a:stretch>
              <a:fillRect/>
            </a:stretch>
          </p:blipFill>
          <p:spPr>
            <a:xfrm>
              <a:off x="120600" y="2118625"/>
              <a:ext cx="2820101" cy="1859761"/>
            </a:xfrm>
            <a:prstGeom prst="rect">
              <a:avLst/>
            </a:prstGeom>
            <a:noFill/>
            <a:ln>
              <a:noFill/>
            </a:ln>
          </p:spPr>
        </p:pic>
        <p:sp>
          <p:nvSpPr>
            <p:cNvPr id="167" name="Google Shape;167;p32"/>
            <p:cNvSpPr txBox="1"/>
            <p:nvPr/>
          </p:nvSpPr>
          <p:spPr>
            <a:xfrm>
              <a:off x="120600" y="1699850"/>
              <a:ext cx="2762700" cy="405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the data</a:t>
              </a:r>
              <a:endParaRPr/>
            </a:p>
          </p:txBody>
        </p:sp>
        <p:pic>
          <p:nvPicPr>
            <p:cNvPr id="168" name="Google Shape;168;p32"/>
            <p:cNvPicPr preferRelativeResize="0"/>
            <p:nvPr/>
          </p:nvPicPr>
          <p:blipFill>
            <a:blip r:embed="rId7">
              <a:alphaModFix/>
            </a:blip>
            <a:stretch>
              <a:fillRect/>
            </a:stretch>
          </p:blipFill>
          <p:spPr>
            <a:xfrm>
              <a:off x="3080751" y="2118624"/>
              <a:ext cx="2817625" cy="1855075"/>
            </a:xfrm>
            <a:prstGeom prst="rect">
              <a:avLst/>
            </a:prstGeom>
            <a:noFill/>
            <a:ln>
              <a:noFill/>
            </a:ln>
          </p:spPr>
        </p:pic>
        <p:sp>
          <p:nvSpPr>
            <p:cNvPr id="169" name="Google Shape;169;p32"/>
            <p:cNvSpPr txBox="1"/>
            <p:nvPr/>
          </p:nvSpPr>
          <p:spPr>
            <a:xfrm>
              <a:off x="3080750" y="1699850"/>
              <a:ext cx="2817600" cy="405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NN classifier</a:t>
              </a:r>
              <a:endParaRPr/>
            </a:p>
          </p:txBody>
        </p:sp>
        <p:pic>
          <p:nvPicPr>
            <p:cNvPr id="170" name="Google Shape;170;p32"/>
            <p:cNvPicPr preferRelativeResize="0"/>
            <p:nvPr/>
          </p:nvPicPr>
          <p:blipFill>
            <a:blip r:embed="rId8">
              <a:alphaModFix/>
            </a:blip>
            <a:stretch>
              <a:fillRect/>
            </a:stretch>
          </p:blipFill>
          <p:spPr>
            <a:xfrm>
              <a:off x="6061900" y="2118625"/>
              <a:ext cx="2820107" cy="1855075"/>
            </a:xfrm>
            <a:prstGeom prst="rect">
              <a:avLst/>
            </a:prstGeom>
            <a:noFill/>
            <a:ln>
              <a:noFill/>
            </a:ln>
          </p:spPr>
        </p:pic>
        <p:sp>
          <p:nvSpPr>
            <p:cNvPr id="171" name="Google Shape;171;p32"/>
            <p:cNvSpPr txBox="1"/>
            <p:nvPr/>
          </p:nvSpPr>
          <p:spPr>
            <a:xfrm>
              <a:off x="6061900" y="1705072"/>
              <a:ext cx="2820000" cy="405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5-NN classifier</a:t>
              </a:r>
              <a:endParaRPr/>
            </a:p>
          </p:txBody>
        </p:sp>
      </p:gr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9" name="Shape 929"/>
        <p:cNvGrpSpPr/>
        <p:nvPr/>
      </p:nvGrpSpPr>
      <p:grpSpPr>
        <a:xfrm>
          <a:off x="0" y="0"/>
          <a:ext cx="0" cy="0"/>
          <a:chOff x="0" y="0"/>
          <a:chExt cx="0" cy="0"/>
        </a:xfrm>
      </p:grpSpPr>
      <p:sp>
        <p:nvSpPr>
          <p:cNvPr id="930" name="Google Shape;930;p77"/>
          <p:cNvSpPr txBox="1"/>
          <p:nvPr>
            <p:ph idx="12" type="sldNum"/>
          </p:nvPr>
        </p:nvSpPr>
        <p:spPr>
          <a:xfrm>
            <a:off x="6503289" y="466785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931" name="Google Shape;931;p77"/>
          <p:cNvSpPr txBox="1"/>
          <p:nvPr/>
        </p:nvSpPr>
        <p:spPr>
          <a:xfrm>
            <a:off x="309975" y="99450"/>
            <a:ext cx="8262600" cy="70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Strategy #2: </a:t>
            </a:r>
            <a:r>
              <a:rPr b="1" lang="en" sz="2400"/>
              <a:t>Follow the slope</a:t>
            </a:r>
            <a:endParaRPr b="1" sz="2400"/>
          </a:p>
        </p:txBody>
      </p:sp>
      <p:sp>
        <p:nvSpPr>
          <p:cNvPr id="932" name="Google Shape;932;p77"/>
          <p:cNvSpPr txBox="1"/>
          <p:nvPr/>
        </p:nvSpPr>
        <p:spPr>
          <a:xfrm>
            <a:off x="474625" y="852400"/>
            <a:ext cx="8533800" cy="70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In 1-dimension, the derivative of a function:</a:t>
            </a:r>
            <a:endParaRPr sz="2400"/>
          </a:p>
        </p:txBody>
      </p:sp>
      <p:pic>
        <p:nvPicPr>
          <p:cNvPr id="933" name="Google Shape;933;p77"/>
          <p:cNvPicPr preferRelativeResize="0"/>
          <p:nvPr/>
        </p:nvPicPr>
        <p:blipFill>
          <a:blip r:embed="rId3">
            <a:alphaModFix/>
          </a:blip>
          <a:stretch>
            <a:fillRect/>
          </a:stretch>
        </p:blipFill>
        <p:spPr>
          <a:xfrm>
            <a:off x="2053525" y="1992975"/>
            <a:ext cx="3638550" cy="857250"/>
          </a:xfrm>
          <a:prstGeom prst="rect">
            <a:avLst/>
          </a:prstGeom>
          <a:noFill/>
          <a:ln>
            <a:noFill/>
          </a:ln>
        </p:spPr>
      </p:pic>
      <p:sp>
        <p:nvSpPr>
          <p:cNvPr id="934" name="Google Shape;934;p77"/>
          <p:cNvSpPr txBox="1"/>
          <p:nvPr/>
        </p:nvSpPr>
        <p:spPr>
          <a:xfrm>
            <a:off x="309975" y="3632400"/>
            <a:ext cx="8775900" cy="65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t>In multiple dimensions, the </a:t>
            </a:r>
            <a:r>
              <a:rPr b="1" lang="en" sz="2000"/>
              <a:t>gradient </a:t>
            </a:r>
            <a:r>
              <a:rPr lang="en" sz="2000"/>
              <a:t>is the vector of (partial derivatives).</a:t>
            </a:r>
            <a:endParaRPr sz="2000"/>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8" name="Shape 938"/>
        <p:cNvGrpSpPr/>
        <p:nvPr/>
      </p:nvGrpSpPr>
      <p:grpSpPr>
        <a:xfrm>
          <a:off x="0" y="0"/>
          <a:ext cx="0" cy="0"/>
          <a:chOff x="0" y="0"/>
          <a:chExt cx="0" cy="0"/>
        </a:xfrm>
      </p:grpSpPr>
      <p:sp>
        <p:nvSpPr>
          <p:cNvPr id="939" name="Google Shape;939;p78"/>
          <p:cNvSpPr txBox="1"/>
          <p:nvPr>
            <p:ph idx="12" type="sldNum"/>
          </p:nvPr>
        </p:nvSpPr>
        <p:spPr>
          <a:xfrm>
            <a:off x="6503289" y="466785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940" name="Google Shape;940;p78"/>
          <p:cNvSpPr txBox="1"/>
          <p:nvPr/>
        </p:nvSpPr>
        <p:spPr>
          <a:xfrm>
            <a:off x="197025" y="37300"/>
            <a:ext cx="23553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t>current W:</a:t>
            </a:r>
            <a:endParaRPr b="1" sz="2400"/>
          </a:p>
          <a:p>
            <a:pPr indent="0" lvl="0" marL="0" rtl="0" algn="l">
              <a:spcBef>
                <a:spcPts val="0"/>
              </a:spcBef>
              <a:spcAft>
                <a:spcPts val="0"/>
              </a:spcAft>
              <a:buNone/>
            </a:pPr>
            <a:r>
              <a:t/>
            </a:r>
            <a:endParaRPr b="1" sz="2400"/>
          </a:p>
          <a:p>
            <a:pPr indent="0" lvl="0" marL="0" rtl="0" algn="l">
              <a:spcBef>
                <a:spcPts val="0"/>
              </a:spcBef>
              <a:spcAft>
                <a:spcPts val="0"/>
              </a:spcAft>
              <a:buNone/>
            </a:pPr>
            <a:r>
              <a:rPr lang="en" sz="2400"/>
              <a:t>[0.34,</a:t>
            </a:r>
            <a:endParaRPr sz="2400"/>
          </a:p>
          <a:p>
            <a:pPr indent="0" lvl="0" marL="0" rtl="0" algn="l">
              <a:spcBef>
                <a:spcPts val="0"/>
              </a:spcBef>
              <a:spcAft>
                <a:spcPts val="0"/>
              </a:spcAft>
              <a:buNone/>
            </a:pPr>
            <a:r>
              <a:rPr lang="en" sz="2400"/>
              <a:t>-1.11,</a:t>
            </a:r>
            <a:endParaRPr sz="2400"/>
          </a:p>
          <a:p>
            <a:pPr indent="0" lvl="0" marL="0" rtl="0" algn="l">
              <a:spcBef>
                <a:spcPts val="0"/>
              </a:spcBef>
              <a:spcAft>
                <a:spcPts val="0"/>
              </a:spcAft>
              <a:buNone/>
            </a:pPr>
            <a:r>
              <a:rPr lang="en" sz="2400"/>
              <a:t>0.78,</a:t>
            </a:r>
            <a:endParaRPr sz="2400"/>
          </a:p>
          <a:p>
            <a:pPr indent="0" lvl="0" marL="0" rtl="0" algn="l">
              <a:spcBef>
                <a:spcPts val="0"/>
              </a:spcBef>
              <a:spcAft>
                <a:spcPts val="0"/>
              </a:spcAft>
              <a:buNone/>
            </a:pPr>
            <a:r>
              <a:rPr lang="en" sz="2400"/>
              <a:t>0.12,</a:t>
            </a:r>
            <a:endParaRPr sz="2400"/>
          </a:p>
          <a:p>
            <a:pPr indent="0" lvl="0" marL="0" rtl="0" algn="l">
              <a:spcBef>
                <a:spcPts val="0"/>
              </a:spcBef>
              <a:spcAft>
                <a:spcPts val="0"/>
              </a:spcAft>
              <a:buNone/>
            </a:pPr>
            <a:r>
              <a:rPr lang="en" sz="2400"/>
              <a:t>0.55,</a:t>
            </a:r>
            <a:endParaRPr sz="2400"/>
          </a:p>
          <a:p>
            <a:pPr indent="0" lvl="0" marL="0" rtl="0" algn="l">
              <a:spcBef>
                <a:spcPts val="0"/>
              </a:spcBef>
              <a:spcAft>
                <a:spcPts val="0"/>
              </a:spcAft>
              <a:buNone/>
            </a:pPr>
            <a:r>
              <a:rPr lang="en" sz="2400"/>
              <a:t>2.81,</a:t>
            </a:r>
            <a:endParaRPr sz="2400"/>
          </a:p>
          <a:p>
            <a:pPr indent="0" lvl="0" marL="0" rtl="0" algn="l">
              <a:spcBef>
                <a:spcPts val="0"/>
              </a:spcBef>
              <a:spcAft>
                <a:spcPts val="0"/>
              </a:spcAft>
              <a:buNone/>
            </a:pPr>
            <a:r>
              <a:rPr lang="en" sz="2400"/>
              <a:t>-3.1,</a:t>
            </a:r>
            <a:endParaRPr sz="2400"/>
          </a:p>
          <a:p>
            <a:pPr indent="0" lvl="0" marL="0" rtl="0" algn="l">
              <a:spcBef>
                <a:spcPts val="0"/>
              </a:spcBef>
              <a:spcAft>
                <a:spcPts val="0"/>
              </a:spcAft>
              <a:buNone/>
            </a:pPr>
            <a:r>
              <a:rPr lang="en" sz="2400"/>
              <a:t>-1.5,</a:t>
            </a:r>
            <a:endParaRPr sz="2400"/>
          </a:p>
          <a:p>
            <a:pPr indent="0" lvl="0" marL="0" rtl="0" algn="l">
              <a:spcBef>
                <a:spcPts val="0"/>
              </a:spcBef>
              <a:spcAft>
                <a:spcPts val="0"/>
              </a:spcAft>
              <a:buNone/>
            </a:pPr>
            <a:r>
              <a:rPr lang="en" sz="2400"/>
              <a:t>0.33,…] </a:t>
            </a:r>
            <a:endParaRPr sz="2400"/>
          </a:p>
          <a:p>
            <a:pPr indent="0" lvl="0" marL="0" rtl="0" algn="l">
              <a:spcBef>
                <a:spcPts val="0"/>
              </a:spcBef>
              <a:spcAft>
                <a:spcPts val="0"/>
              </a:spcAft>
              <a:buNone/>
            </a:pPr>
            <a:r>
              <a:rPr b="1" lang="en" sz="2400">
                <a:solidFill>
                  <a:srgbClr val="FF0000"/>
                </a:solidFill>
              </a:rPr>
              <a:t>loss 1.25347</a:t>
            </a:r>
            <a:endParaRPr b="1" sz="2400">
              <a:solidFill>
                <a:srgbClr val="FF0000"/>
              </a:solidFill>
            </a:endParaRPr>
          </a:p>
        </p:txBody>
      </p:sp>
      <p:cxnSp>
        <p:nvCxnSpPr>
          <p:cNvPr id="941" name="Google Shape;941;p78"/>
          <p:cNvCxnSpPr/>
          <p:nvPr/>
        </p:nvCxnSpPr>
        <p:spPr>
          <a:xfrm>
            <a:off x="2326800" y="63850"/>
            <a:ext cx="0" cy="4398300"/>
          </a:xfrm>
          <a:prstGeom prst="straightConnector1">
            <a:avLst/>
          </a:prstGeom>
          <a:noFill/>
          <a:ln cap="flat" cmpd="sng" w="9525">
            <a:solidFill>
              <a:schemeClr val="dk2"/>
            </a:solidFill>
            <a:prstDash val="solid"/>
            <a:round/>
            <a:headEnd len="med" w="med" type="none"/>
            <a:tailEnd len="med" w="med" type="none"/>
          </a:ln>
        </p:spPr>
      </p:cxnSp>
      <p:sp>
        <p:nvSpPr>
          <p:cNvPr id="942" name="Google Shape;942;p78"/>
          <p:cNvSpPr txBox="1"/>
          <p:nvPr/>
        </p:nvSpPr>
        <p:spPr>
          <a:xfrm>
            <a:off x="6503300" y="85125"/>
            <a:ext cx="23553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0000FF"/>
                </a:solidFill>
              </a:rPr>
              <a:t>gradient dW:</a:t>
            </a:r>
            <a:endParaRPr b="1" sz="2400">
              <a:solidFill>
                <a:srgbClr val="0000FF"/>
              </a:solidFill>
            </a:endParaRPr>
          </a:p>
          <a:p>
            <a:pPr indent="0" lvl="0" marL="0" rtl="0" algn="l">
              <a:spcBef>
                <a:spcPts val="0"/>
              </a:spcBef>
              <a:spcAft>
                <a:spcPts val="0"/>
              </a:spcAft>
              <a:buNone/>
            </a:pPr>
            <a:r>
              <a:t/>
            </a:r>
            <a:endParaRPr b="1" sz="2400">
              <a:solidFill>
                <a:srgbClr val="0000FF"/>
              </a:solidFill>
            </a:endParaRPr>
          </a:p>
          <a:p>
            <a:pPr indent="0" lvl="0" marL="0" rtl="0" algn="l">
              <a:spcBef>
                <a:spcPts val="0"/>
              </a:spcBef>
              <a:spcAft>
                <a:spcPts val="0"/>
              </a:spcAft>
              <a:buNone/>
            </a:pPr>
            <a:r>
              <a:rPr lang="en" sz="2400">
                <a:solidFill>
                  <a:srgbClr val="0000FF"/>
                </a:solidFill>
              </a:rPr>
              <a:t>[?,</a:t>
            </a:r>
            <a:endParaRPr sz="2400">
              <a:solidFill>
                <a:srgbClr val="0000FF"/>
              </a:solidFill>
            </a:endParaRPr>
          </a:p>
          <a:p>
            <a:pPr indent="0" lvl="0" marL="0" rtl="0" algn="l">
              <a:spcBef>
                <a:spcPts val="0"/>
              </a:spcBef>
              <a:spcAft>
                <a:spcPts val="0"/>
              </a:spcAft>
              <a:buNone/>
            </a:pPr>
            <a:r>
              <a:rPr lang="en" sz="2400">
                <a:solidFill>
                  <a:srgbClr val="0000FF"/>
                </a:solidFill>
              </a:rPr>
              <a:t>?,</a:t>
            </a:r>
            <a:endParaRPr sz="2400">
              <a:solidFill>
                <a:srgbClr val="0000FF"/>
              </a:solidFill>
            </a:endParaRPr>
          </a:p>
          <a:p>
            <a:pPr indent="0" lvl="0" marL="0" rtl="0" algn="l">
              <a:spcBef>
                <a:spcPts val="0"/>
              </a:spcBef>
              <a:spcAft>
                <a:spcPts val="0"/>
              </a:spcAft>
              <a:buNone/>
            </a:pPr>
            <a:r>
              <a:rPr lang="en" sz="2400">
                <a:solidFill>
                  <a:srgbClr val="0000FF"/>
                </a:solidFill>
              </a:rPr>
              <a:t>?,</a:t>
            </a:r>
            <a:endParaRPr sz="2400">
              <a:solidFill>
                <a:srgbClr val="0000FF"/>
              </a:solidFill>
            </a:endParaRPr>
          </a:p>
          <a:p>
            <a:pPr indent="0" lvl="0" marL="0" rtl="0" algn="l">
              <a:spcBef>
                <a:spcPts val="0"/>
              </a:spcBef>
              <a:spcAft>
                <a:spcPts val="0"/>
              </a:spcAft>
              <a:buNone/>
            </a:pPr>
            <a:r>
              <a:rPr lang="en" sz="2400">
                <a:solidFill>
                  <a:srgbClr val="0000FF"/>
                </a:solidFill>
              </a:rPr>
              <a:t>?,</a:t>
            </a:r>
            <a:endParaRPr sz="2400">
              <a:solidFill>
                <a:srgbClr val="0000FF"/>
              </a:solidFill>
            </a:endParaRPr>
          </a:p>
          <a:p>
            <a:pPr indent="0" lvl="0" marL="0" rtl="0" algn="l">
              <a:spcBef>
                <a:spcPts val="0"/>
              </a:spcBef>
              <a:spcAft>
                <a:spcPts val="0"/>
              </a:spcAft>
              <a:buNone/>
            </a:pPr>
            <a:r>
              <a:rPr lang="en" sz="2400">
                <a:solidFill>
                  <a:srgbClr val="0000FF"/>
                </a:solidFill>
              </a:rPr>
              <a:t>?,</a:t>
            </a:r>
            <a:endParaRPr sz="2400">
              <a:solidFill>
                <a:srgbClr val="0000FF"/>
              </a:solidFill>
            </a:endParaRPr>
          </a:p>
          <a:p>
            <a:pPr indent="0" lvl="0" marL="0" rtl="0" algn="l">
              <a:spcBef>
                <a:spcPts val="0"/>
              </a:spcBef>
              <a:spcAft>
                <a:spcPts val="0"/>
              </a:spcAft>
              <a:buNone/>
            </a:pPr>
            <a:r>
              <a:rPr lang="en" sz="2400">
                <a:solidFill>
                  <a:srgbClr val="0000FF"/>
                </a:solidFill>
              </a:rPr>
              <a:t>?,</a:t>
            </a:r>
            <a:endParaRPr sz="2400">
              <a:solidFill>
                <a:srgbClr val="0000FF"/>
              </a:solidFill>
            </a:endParaRPr>
          </a:p>
          <a:p>
            <a:pPr indent="0" lvl="0" marL="0" rtl="0" algn="l">
              <a:spcBef>
                <a:spcPts val="0"/>
              </a:spcBef>
              <a:spcAft>
                <a:spcPts val="0"/>
              </a:spcAft>
              <a:buNone/>
            </a:pPr>
            <a:r>
              <a:rPr lang="en" sz="2400">
                <a:solidFill>
                  <a:srgbClr val="0000FF"/>
                </a:solidFill>
              </a:rPr>
              <a:t>?,</a:t>
            </a:r>
            <a:endParaRPr sz="2400">
              <a:solidFill>
                <a:srgbClr val="0000FF"/>
              </a:solidFill>
            </a:endParaRPr>
          </a:p>
          <a:p>
            <a:pPr indent="0" lvl="0" marL="0" rtl="0" algn="l">
              <a:spcBef>
                <a:spcPts val="0"/>
              </a:spcBef>
              <a:spcAft>
                <a:spcPts val="0"/>
              </a:spcAft>
              <a:buNone/>
            </a:pPr>
            <a:r>
              <a:rPr lang="en" sz="2400">
                <a:solidFill>
                  <a:srgbClr val="0000FF"/>
                </a:solidFill>
              </a:rPr>
              <a:t>?,</a:t>
            </a:r>
            <a:endParaRPr sz="2400">
              <a:solidFill>
                <a:srgbClr val="0000FF"/>
              </a:solidFill>
            </a:endParaRPr>
          </a:p>
          <a:p>
            <a:pPr indent="0" lvl="0" marL="0" rtl="0" algn="l">
              <a:spcBef>
                <a:spcPts val="0"/>
              </a:spcBef>
              <a:spcAft>
                <a:spcPts val="0"/>
              </a:spcAft>
              <a:buNone/>
            </a:pPr>
            <a:r>
              <a:rPr lang="en" sz="2400">
                <a:solidFill>
                  <a:srgbClr val="0000FF"/>
                </a:solidFill>
              </a:rPr>
              <a:t>?,…]</a:t>
            </a:r>
            <a:endParaRPr b="1" sz="2400">
              <a:solidFill>
                <a:srgbClr val="0000FF"/>
              </a:solidFill>
            </a:endParaRPr>
          </a:p>
        </p:txBody>
      </p:sp>
      <p:cxnSp>
        <p:nvCxnSpPr>
          <p:cNvPr id="943" name="Google Shape;943;p78"/>
          <p:cNvCxnSpPr/>
          <p:nvPr/>
        </p:nvCxnSpPr>
        <p:spPr>
          <a:xfrm>
            <a:off x="5271700" y="85125"/>
            <a:ext cx="0" cy="44265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7" name="Shape 947"/>
        <p:cNvGrpSpPr/>
        <p:nvPr/>
      </p:nvGrpSpPr>
      <p:grpSpPr>
        <a:xfrm>
          <a:off x="0" y="0"/>
          <a:ext cx="0" cy="0"/>
          <a:chOff x="0" y="0"/>
          <a:chExt cx="0" cy="0"/>
        </a:xfrm>
      </p:grpSpPr>
      <p:sp>
        <p:nvSpPr>
          <p:cNvPr id="948" name="Google Shape;948;p79"/>
          <p:cNvSpPr txBox="1"/>
          <p:nvPr>
            <p:ph idx="12" type="sldNum"/>
          </p:nvPr>
        </p:nvSpPr>
        <p:spPr>
          <a:xfrm>
            <a:off x="6503289" y="466785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949" name="Google Shape;949;p79"/>
          <p:cNvSpPr txBox="1"/>
          <p:nvPr/>
        </p:nvSpPr>
        <p:spPr>
          <a:xfrm>
            <a:off x="197025" y="37300"/>
            <a:ext cx="23553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t>current W:</a:t>
            </a:r>
            <a:endParaRPr b="1" sz="2400"/>
          </a:p>
          <a:p>
            <a:pPr indent="0" lvl="0" marL="0" rtl="0" algn="l">
              <a:spcBef>
                <a:spcPts val="0"/>
              </a:spcBef>
              <a:spcAft>
                <a:spcPts val="0"/>
              </a:spcAft>
              <a:buNone/>
            </a:pPr>
            <a:r>
              <a:t/>
            </a:r>
            <a:endParaRPr b="1" sz="2400"/>
          </a:p>
          <a:p>
            <a:pPr indent="0" lvl="0" marL="0" rtl="0" algn="l">
              <a:spcBef>
                <a:spcPts val="0"/>
              </a:spcBef>
              <a:spcAft>
                <a:spcPts val="0"/>
              </a:spcAft>
              <a:buNone/>
            </a:pPr>
            <a:r>
              <a:rPr lang="en" sz="2400"/>
              <a:t>[0.34,</a:t>
            </a:r>
            <a:endParaRPr sz="2400"/>
          </a:p>
          <a:p>
            <a:pPr indent="0" lvl="0" marL="0" rtl="0" algn="l">
              <a:spcBef>
                <a:spcPts val="0"/>
              </a:spcBef>
              <a:spcAft>
                <a:spcPts val="0"/>
              </a:spcAft>
              <a:buNone/>
            </a:pPr>
            <a:r>
              <a:rPr lang="en" sz="2400"/>
              <a:t>-1.11,</a:t>
            </a:r>
            <a:endParaRPr sz="2400"/>
          </a:p>
          <a:p>
            <a:pPr indent="0" lvl="0" marL="0" rtl="0" algn="l">
              <a:spcBef>
                <a:spcPts val="0"/>
              </a:spcBef>
              <a:spcAft>
                <a:spcPts val="0"/>
              </a:spcAft>
              <a:buNone/>
            </a:pPr>
            <a:r>
              <a:rPr lang="en" sz="2400"/>
              <a:t>0.78,</a:t>
            </a:r>
            <a:endParaRPr sz="2400"/>
          </a:p>
          <a:p>
            <a:pPr indent="0" lvl="0" marL="0" rtl="0" algn="l">
              <a:spcBef>
                <a:spcPts val="0"/>
              </a:spcBef>
              <a:spcAft>
                <a:spcPts val="0"/>
              </a:spcAft>
              <a:buNone/>
            </a:pPr>
            <a:r>
              <a:rPr lang="en" sz="2400"/>
              <a:t>0.12,</a:t>
            </a:r>
            <a:endParaRPr sz="2400"/>
          </a:p>
          <a:p>
            <a:pPr indent="0" lvl="0" marL="0" rtl="0" algn="l">
              <a:spcBef>
                <a:spcPts val="0"/>
              </a:spcBef>
              <a:spcAft>
                <a:spcPts val="0"/>
              </a:spcAft>
              <a:buNone/>
            </a:pPr>
            <a:r>
              <a:rPr lang="en" sz="2400"/>
              <a:t>0.55,</a:t>
            </a:r>
            <a:endParaRPr sz="2400"/>
          </a:p>
          <a:p>
            <a:pPr indent="0" lvl="0" marL="0" rtl="0" algn="l">
              <a:spcBef>
                <a:spcPts val="0"/>
              </a:spcBef>
              <a:spcAft>
                <a:spcPts val="0"/>
              </a:spcAft>
              <a:buNone/>
            </a:pPr>
            <a:r>
              <a:rPr lang="en" sz="2400"/>
              <a:t>2.81,</a:t>
            </a:r>
            <a:endParaRPr sz="2400"/>
          </a:p>
          <a:p>
            <a:pPr indent="0" lvl="0" marL="0" rtl="0" algn="l">
              <a:spcBef>
                <a:spcPts val="0"/>
              </a:spcBef>
              <a:spcAft>
                <a:spcPts val="0"/>
              </a:spcAft>
              <a:buNone/>
            </a:pPr>
            <a:r>
              <a:rPr lang="en" sz="2400"/>
              <a:t>-3.1,</a:t>
            </a:r>
            <a:endParaRPr sz="2400"/>
          </a:p>
          <a:p>
            <a:pPr indent="0" lvl="0" marL="0" rtl="0" algn="l">
              <a:spcBef>
                <a:spcPts val="0"/>
              </a:spcBef>
              <a:spcAft>
                <a:spcPts val="0"/>
              </a:spcAft>
              <a:buNone/>
            </a:pPr>
            <a:r>
              <a:rPr lang="en" sz="2400"/>
              <a:t>-1.5,</a:t>
            </a:r>
            <a:endParaRPr sz="2400"/>
          </a:p>
          <a:p>
            <a:pPr indent="0" lvl="0" marL="0" rtl="0" algn="l">
              <a:spcBef>
                <a:spcPts val="0"/>
              </a:spcBef>
              <a:spcAft>
                <a:spcPts val="0"/>
              </a:spcAft>
              <a:buNone/>
            </a:pPr>
            <a:r>
              <a:rPr lang="en" sz="2400"/>
              <a:t>0.33,…] </a:t>
            </a:r>
            <a:endParaRPr sz="2400"/>
          </a:p>
          <a:p>
            <a:pPr indent="0" lvl="0" marL="0" rtl="0" algn="l">
              <a:spcBef>
                <a:spcPts val="0"/>
              </a:spcBef>
              <a:spcAft>
                <a:spcPts val="0"/>
              </a:spcAft>
              <a:buNone/>
            </a:pPr>
            <a:r>
              <a:rPr b="1" lang="en" sz="2400">
                <a:solidFill>
                  <a:srgbClr val="FF0000"/>
                </a:solidFill>
              </a:rPr>
              <a:t>loss 1.25347</a:t>
            </a:r>
            <a:endParaRPr b="1" sz="2400">
              <a:solidFill>
                <a:srgbClr val="FF0000"/>
              </a:solidFill>
            </a:endParaRPr>
          </a:p>
        </p:txBody>
      </p:sp>
      <p:cxnSp>
        <p:nvCxnSpPr>
          <p:cNvPr id="950" name="Google Shape;950;p79"/>
          <p:cNvCxnSpPr/>
          <p:nvPr/>
        </p:nvCxnSpPr>
        <p:spPr>
          <a:xfrm>
            <a:off x="2326800" y="63850"/>
            <a:ext cx="0" cy="4398300"/>
          </a:xfrm>
          <a:prstGeom prst="straightConnector1">
            <a:avLst/>
          </a:prstGeom>
          <a:noFill/>
          <a:ln cap="flat" cmpd="sng" w="9525">
            <a:solidFill>
              <a:schemeClr val="dk2"/>
            </a:solidFill>
            <a:prstDash val="solid"/>
            <a:round/>
            <a:headEnd len="med" w="med" type="none"/>
            <a:tailEnd len="med" w="med" type="none"/>
          </a:ln>
        </p:spPr>
      </p:cxnSp>
      <p:sp>
        <p:nvSpPr>
          <p:cNvPr id="951" name="Google Shape;951;p79"/>
          <p:cNvSpPr txBox="1"/>
          <p:nvPr/>
        </p:nvSpPr>
        <p:spPr>
          <a:xfrm>
            <a:off x="2711625" y="37300"/>
            <a:ext cx="33945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t>W + h </a:t>
            </a:r>
            <a:r>
              <a:rPr lang="en" sz="2400"/>
              <a:t>(first dim)</a:t>
            </a:r>
            <a:r>
              <a:rPr b="1" lang="en" sz="2400"/>
              <a:t>:</a:t>
            </a:r>
            <a:endParaRPr b="1" sz="2400"/>
          </a:p>
          <a:p>
            <a:pPr indent="0" lvl="0" marL="0" rtl="0" algn="l">
              <a:spcBef>
                <a:spcPts val="0"/>
              </a:spcBef>
              <a:spcAft>
                <a:spcPts val="0"/>
              </a:spcAft>
              <a:buNone/>
            </a:pPr>
            <a:r>
              <a:t/>
            </a:r>
            <a:endParaRPr b="1" sz="2400"/>
          </a:p>
          <a:p>
            <a:pPr indent="0" lvl="0" marL="0" rtl="0" algn="l">
              <a:spcBef>
                <a:spcPts val="0"/>
              </a:spcBef>
              <a:spcAft>
                <a:spcPts val="0"/>
              </a:spcAft>
              <a:buNone/>
            </a:pPr>
            <a:r>
              <a:rPr lang="en" sz="2400"/>
              <a:t>[0.34 + </a:t>
            </a:r>
            <a:r>
              <a:rPr b="1" lang="en" sz="2400"/>
              <a:t>0.0001</a:t>
            </a:r>
            <a:r>
              <a:rPr lang="en" sz="2400"/>
              <a:t>,</a:t>
            </a:r>
            <a:endParaRPr sz="2400"/>
          </a:p>
          <a:p>
            <a:pPr indent="0" lvl="0" marL="0" rtl="0" algn="l">
              <a:spcBef>
                <a:spcPts val="0"/>
              </a:spcBef>
              <a:spcAft>
                <a:spcPts val="0"/>
              </a:spcAft>
              <a:buNone/>
            </a:pPr>
            <a:r>
              <a:rPr lang="en" sz="2400"/>
              <a:t>-1.11,</a:t>
            </a:r>
            <a:endParaRPr sz="2400"/>
          </a:p>
          <a:p>
            <a:pPr indent="0" lvl="0" marL="0" rtl="0" algn="l">
              <a:spcBef>
                <a:spcPts val="0"/>
              </a:spcBef>
              <a:spcAft>
                <a:spcPts val="0"/>
              </a:spcAft>
              <a:buNone/>
            </a:pPr>
            <a:r>
              <a:rPr lang="en" sz="2400"/>
              <a:t>0.78,</a:t>
            </a:r>
            <a:endParaRPr sz="2400"/>
          </a:p>
          <a:p>
            <a:pPr indent="0" lvl="0" marL="0" rtl="0" algn="l">
              <a:spcBef>
                <a:spcPts val="0"/>
              </a:spcBef>
              <a:spcAft>
                <a:spcPts val="0"/>
              </a:spcAft>
              <a:buNone/>
            </a:pPr>
            <a:r>
              <a:rPr lang="en" sz="2400"/>
              <a:t>0.12,</a:t>
            </a:r>
            <a:endParaRPr sz="2400"/>
          </a:p>
          <a:p>
            <a:pPr indent="0" lvl="0" marL="0" rtl="0" algn="l">
              <a:spcBef>
                <a:spcPts val="0"/>
              </a:spcBef>
              <a:spcAft>
                <a:spcPts val="0"/>
              </a:spcAft>
              <a:buNone/>
            </a:pPr>
            <a:r>
              <a:rPr lang="en" sz="2400"/>
              <a:t>0.55,</a:t>
            </a:r>
            <a:endParaRPr sz="2400"/>
          </a:p>
          <a:p>
            <a:pPr indent="0" lvl="0" marL="0" rtl="0" algn="l">
              <a:spcBef>
                <a:spcPts val="0"/>
              </a:spcBef>
              <a:spcAft>
                <a:spcPts val="0"/>
              </a:spcAft>
              <a:buNone/>
            </a:pPr>
            <a:r>
              <a:rPr lang="en" sz="2400"/>
              <a:t>2.81,</a:t>
            </a:r>
            <a:endParaRPr sz="2400"/>
          </a:p>
          <a:p>
            <a:pPr indent="0" lvl="0" marL="0" rtl="0" algn="l">
              <a:spcBef>
                <a:spcPts val="0"/>
              </a:spcBef>
              <a:spcAft>
                <a:spcPts val="0"/>
              </a:spcAft>
              <a:buNone/>
            </a:pPr>
            <a:r>
              <a:rPr lang="en" sz="2400"/>
              <a:t>-3.1,</a:t>
            </a:r>
            <a:endParaRPr sz="2400"/>
          </a:p>
          <a:p>
            <a:pPr indent="0" lvl="0" marL="0" rtl="0" algn="l">
              <a:spcBef>
                <a:spcPts val="0"/>
              </a:spcBef>
              <a:spcAft>
                <a:spcPts val="0"/>
              </a:spcAft>
              <a:buNone/>
            </a:pPr>
            <a:r>
              <a:rPr lang="en" sz="2400"/>
              <a:t>-1.5,</a:t>
            </a:r>
            <a:endParaRPr sz="2400"/>
          </a:p>
          <a:p>
            <a:pPr indent="0" lvl="0" marL="0" rtl="0" algn="l">
              <a:spcBef>
                <a:spcPts val="0"/>
              </a:spcBef>
              <a:spcAft>
                <a:spcPts val="0"/>
              </a:spcAft>
              <a:buNone/>
            </a:pPr>
            <a:r>
              <a:rPr lang="en" sz="2400"/>
              <a:t>0.33,…] </a:t>
            </a:r>
            <a:endParaRPr sz="2400"/>
          </a:p>
          <a:p>
            <a:pPr indent="0" lvl="0" marL="0" rtl="0" algn="l">
              <a:spcBef>
                <a:spcPts val="0"/>
              </a:spcBef>
              <a:spcAft>
                <a:spcPts val="0"/>
              </a:spcAft>
              <a:buNone/>
            </a:pPr>
            <a:r>
              <a:rPr b="1" lang="en" sz="2400">
                <a:solidFill>
                  <a:srgbClr val="FF0000"/>
                </a:solidFill>
              </a:rPr>
              <a:t>loss 1.25322</a:t>
            </a:r>
            <a:endParaRPr b="1" sz="2400">
              <a:solidFill>
                <a:srgbClr val="FF0000"/>
              </a:solidFill>
            </a:endParaRPr>
          </a:p>
        </p:txBody>
      </p:sp>
      <p:cxnSp>
        <p:nvCxnSpPr>
          <p:cNvPr id="952" name="Google Shape;952;p79"/>
          <p:cNvCxnSpPr/>
          <p:nvPr/>
        </p:nvCxnSpPr>
        <p:spPr>
          <a:xfrm>
            <a:off x="5271700" y="85125"/>
            <a:ext cx="0" cy="4426500"/>
          </a:xfrm>
          <a:prstGeom prst="straightConnector1">
            <a:avLst/>
          </a:prstGeom>
          <a:noFill/>
          <a:ln cap="flat" cmpd="sng" w="9525">
            <a:solidFill>
              <a:schemeClr val="dk2"/>
            </a:solidFill>
            <a:prstDash val="solid"/>
            <a:round/>
            <a:headEnd len="med" w="med" type="none"/>
            <a:tailEnd len="med" w="med" type="none"/>
          </a:ln>
        </p:spPr>
      </p:cxnSp>
      <p:sp>
        <p:nvSpPr>
          <p:cNvPr id="953" name="Google Shape;953;p79"/>
          <p:cNvSpPr txBox="1"/>
          <p:nvPr/>
        </p:nvSpPr>
        <p:spPr>
          <a:xfrm>
            <a:off x="6503300" y="85125"/>
            <a:ext cx="23553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0000FF"/>
                </a:solidFill>
              </a:rPr>
              <a:t>gradient dW:</a:t>
            </a:r>
            <a:endParaRPr b="1" sz="2400">
              <a:solidFill>
                <a:srgbClr val="0000FF"/>
              </a:solidFill>
            </a:endParaRPr>
          </a:p>
          <a:p>
            <a:pPr indent="0" lvl="0" marL="0" rtl="0" algn="l">
              <a:spcBef>
                <a:spcPts val="0"/>
              </a:spcBef>
              <a:spcAft>
                <a:spcPts val="0"/>
              </a:spcAft>
              <a:buNone/>
            </a:pPr>
            <a:r>
              <a:t/>
            </a:r>
            <a:endParaRPr b="1" sz="2400">
              <a:solidFill>
                <a:srgbClr val="0000FF"/>
              </a:solidFill>
            </a:endParaRPr>
          </a:p>
          <a:p>
            <a:pPr indent="0" lvl="0" marL="0" rtl="0" algn="l">
              <a:spcBef>
                <a:spcPts val="0"/>
              </a:spcBef>
              <a:spcAft>
                <a:spcPts val="0"/>
              </a:spcAft>
              <a:buNone/>
            </a:pPr>
            <a:r>
              <a:rPr lang="en" sz="2400">
                <a:solidFill>
                  <a:srgbClr val="0000FF"/>
                </a:solidFill>
              </a:rPr>
              <a:t>[?,</a:t>
            </a:r>
            <a:endParaRPr sz="2400">
              <a:solidFill>
                <a:srgbClr val="0000FF"/>
              </a:solidFill>
            </a:endParaRPr>
          </a:p>
          <a:p>
            <a:pPr indent="0" lvl="0" marL="0" rtl="0" algn="l">
              <a:spcBef>
                <a:spcPts val="0"/>
              </a:spcBef>
              <a:spcAft>
                <a:spcPts val="0"/>
              </a:spcAft>
              <a:buNone/>
            </a:pPr>
            <a:r>
              <a:rPr lang="en" sz="2400">
                <a:solidFill>
                  <a:srgbClr val="0000FF"/>
                </a:solidFill>
              </a:rPr>
              <a:t>?,</a:t>
            </a:r>
            <a:endParaRPr sz="2400">
              <a:solidFill>
                <a:srgbClr val="0000FF"/>
              </a:solidFill>
            </a:endParaRPr>
          </a:p>
          <a:p>
            <a:pPr indent="0" lvl="0" marL="0" rtl="0" algn="l">
              <a:spcBef>
                <a:spcPts val="0"/>
              </a:spcBef>
              <a:spcAft>
                <a:spcPts val="0"/>
              </a:spcAft>
              <a:buNone/>
            </a:pPr>
            <a:r>
              <a:rPr lang="en" sz="2400">
                <a:solidFill>
                  <a:srgbClr val="0000FF"/>
                </a:solidFill>
              </a:rPr>
              <a:t>?,</a:t>
            </a:r>
            <a:endParaRPr sz="2400">
              <a:solidFill>
                <a:srgbClr val="0000FF"/>
              </a:solidFill>
            </a:endParaRPr>
          </a:p>
          <a:p>
            <a:pPr indent="0" lvl="0" marL="0" rtl="0" algn="l">
              <a:spcBef>
                <a:spcPts val="0"/>
              </a:spcBef>
              <a:spcAft>
                <a:spcPts val="0"/>
              </a:spcAft>
              <a:buNone/>
            </a:pPr>
            <a:r>
              <a:rPr lang="en" sz="2400">
                <a:solidFill>
                  <a:srgbClr val="0000FF"/>
                </a:solidFill>
              </a:rPr>
              <a:t>?,</a:t>
            </a:r>
            <a:endParaRPr sz="2400">
              <a:solidFill>
                <a:srgbClr val="0000FF"/>
              </a:solidFill>
            </a:endParaRPr>
          </a:p>
          <a:p>
            <a:pPr indent="0" lvl="0" marL="0" rtl="0" algn="l">
              <a:spcBef>
                <a:spcPts val="0"/>
              </a:spcBef>
              <a:spcAft>
                <a:spcPts val="0"/>
              </a:spcAft>
              <a:buNone/>
            </a:pPr>
            <a:r>
              <a:rPr lang="en" sz="2400">
                <a:solidFill>
                  <a:srgbClr val="0000FF"/>
                </a:solidFill>
              </a:rPr>
              <a:t>?,</a:t>
            </a:r>
            <a:endParaRPr sz="2400">
              <a:solidFill>
                <a:srgbClr val="0000FF"/>
              </a:solidFill>
            </a:endParaRPr>
          </a:p>
          <a:p>
            <a:pPr indent="0" lvl="0" marL="0" rtl="0" algn="l">
              <a:spcBef>
                <a:spcPts val="0"/>
              </a:spcBef>
              <a:spcAft>
                <a:spcPts val="0"/>
              </a:spcAft>
              <a:buNone/>
            </a:pPr>
            <a:r>
              <a:rPr lang="en" sz="2400">
                <a:solidFill>
                  <a:srgbClr val="0000FF"/>
                </a:solidFill>
              </a:rPr>
              <a:t>?,</a:t>
            </a:r>
            <a:endParaRPr sz="2400">
              <a:solidFill>
                <a:srgbClr val="0000FF"/>
              </a:solidFill>
            </a:endParaRPr>
          </a:p>
          <a:p>
            <a:pPr indent="0" lvl="0" marL="0" rtl="0" algn="l">
              <a:spcBef>
                <a:spcPts val="0"/>
              </a:spcBef>
              <a:spcAft>
                <a:spcPts val="0"/>
              </a:spcAft>
              <a:buNone/>
            </a:pPr>
            <a:r>
              <a:rPr lang="en" sz="2400">
                <a:solidFill>
                  <a:srgbClr val="0000FF"/>
                </a:solidFill>
              </a:rPr>
              <a:t>?,</a:t>
            </a:r>
            <a:endParaRPr sz="2400">
              <a:solidFill>
                <a:srgbClr val="0000FF"/>
              </a:solidFill>
            </a:endParaRPr>
          </a:p>
          <a:p>
            <a:pPr indent="0" lvl="0" marL="0" rtl="0" algn="l">
              <a:spcBef>
                <a:spcPts val="0"/>
              </a:spcBef>
              <a:spcAft>
                <a:spcPts val="0"/>
              </a:spcAft>
              <a:buNone/>
            </a:pPr>
            <a:r>
              <a:rPr lang="en" sz="2400">
                <a:solidFill>
                  <a:srgbClr val="0000FF"/>
                </a:solidFill>
              </a:rPr>
              <a:t>?,</a:t>
            </a:r>
            <a:endParaRPr sz="2400">
              <a:solidFill>
                <a:srgbClr val="0000FF"/>
              </a:solidFill>
            </a:endParaRPr>
          </a:p>
          <a:p>
            <a:pPr indent="0" lvl="0" marL="0" rtl="0" algn="l">
              <a:spcBef>
                <a:spcPts val="0"/>
              </a:spcBef>
              <a:spcAft>
                <a:spcPts val="0"/>
              </a:spcAft>
              <a:buNone/>
            </a:pPr>
            <a:r>
              <a:rPr lang="en" sz="2400">
                <a:solidFill>
                  <a:srgbClr val="0000FF"/>
                </a:solidFill>
              </a:rPr>
              <a:t>?,…]</a:t>
            </a:r>
            <a:endParaRPr b="1" sz="2400">
              <a:solidFill>
                <a:srgbClr val="0000FF"/>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7" name="Shape 957"/>
        <p:cNvGrpSpPr/>
        <p:nvPr/>
      </p:nvGrpSpPr>
      <p:grpSpPr>
        <a:xfrm>
          <a:off x="0" y="0"/>
          <a:ext cx="0" cy="0"/>
          <a:chOff x="0" y="0"/>
          <a:chExt cx="0" cy="0"/>
        </a:xfrm>
      </p:grpSpPr>
      <p:sp>
        <p:nvSpPr>
          <p:cNvPr id="958" name="Google Shape;958;p80"/>
          <p:cNvSpPr txBox="1"/>
          <p:nvPr>
            <p:ph idx="12" type="sldNum"/>
          </p:nvPr>
        </p:nvSpPr>
        <p:spPr>
          <a:xfrm>
            <a:off x="6503289" y="466785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959" name="Google Shape;959;p80"/>
          <p:cNvSpPr txBox="1"/>
          <p:nvPr/>
        </p:nvSpPr>
        <p:spPr>
          <a:xfrm>
            <a:off x="6503300" y="85125"/>
            <a:ext cx="23553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0000FF"/>
                </a:solidFill>
              </a:rPr>
              <a:t>gradient dW:</a:t>
            </a:r>
            <a:endParaRPr b="1" sz="2400">
              <a:solidFill>
                <a:srgbClr val="0000FF"/>
              </a:solidFill>
            </a:endParaRPr>
          </a:p>
          <a:p>
            <a:pPr indent="0" lvl="0" marL="0" rtl="0" algn="l">
              <a:spcBef>
                <a:spcPts val="0"/>
              </a:spcBef>
              <a:spcAft>
                <a:spcPts val="0"/>
              </a:spcAft>
              <a:buNone/>
            </a:pPr>
            <a:r>
              <a:t/>
            </a:r>
            <a:endParaRPr b="1" sz="2400">
              <a:solidFill>
                <a:srgbClr val="0000FF"/>
              </a:solidFill>
            </a:endParaRPr>
          </a:p>
          <a:p>
            <a:pPr indent="0" lvl="0" marL="0" rtl="0" algn="l">
              <a:spcBef>
                <a:spcPts val="0"/>
              </a:spcBef>
              <a:spcAft>
                <a:spcPts val="0"/>
              </a:spcAft>
              <a:buNone/>
            </a:pPr>
            <a:r>
              <a:rPr lang="en" sz="2400">
                <a:solidFill>
                  <a:srgbClr val="0000FF"/>
                </a:solidFill>
              </a:rPr>
              <a:t>[</a:t>
            </a:r>
            <a:r>
              <a:rPr b="1" lang="en" sz="2400">
                <a:solidFill>
                  <a:srgbClr val="38761D"/>
                </a:solidFill>
              </a:rPr>
              <a:t>-2.5</a:t>
            </a:r>
            <a:r>
              <a:rPr lang="en" sz="2400">
                <a:solidFill>
                  <a:srgbClr val="0000FF"/>
                </a:solidFill>
              </a:rPr>
              <a:t>,</a:t>
            </a:r>
            <a:endParaRPr sz="2400">
              <a:solidFill>
                <a:srgbClr val="0000FF"/>
              </a:solidFill>
            </a:endParaRPr>
          </a:p>
          <a:p>
            <a:pPr indent="0" lvl="0" marL="0" rtl="0" algn="l">
              <a:spcBef>
                <a:spcPts val="0"/>
              </a:spcBef>
              <a:spcAft>
                <a:spcPts val="0"/>
              </a:spcAft>
              <a:buNone/>
            </a:pPr>
            <a:r>
              <a:rPr lang="en" sz="2400">
                <a:solidFill>
                  <a:srgbClr val="0000FF"/>
                </a:solidFill>
              </a:rPr>
              <a:t>?,</a:t>
            </a:r>
            <a:endParaRPr sz="2400">
              <a:solidFill>
                <a:srgbClr val="0000FF"/>
              </a:solidFill>
            </a:endParaRPr>
          </a:p>
          <a:p>
            <a:pPr indent="0" lvl="0" marL="0" rtl="0" algn="l">
              <a:spcBef>
                <a:spcPts val="0"/>
              </a:spcBef>
              <a:spcAft>
                <a:spcPts val="0"/>
              </a:spcAft>
              <a:buNone/>
            </a:pPr>
            <a:r>
              <a:rPr lang="en" sz="2400">
                <a:solidFill>
                  <a:srgbClr val="0000FF"/>
                </a:solidFill>
              </a:rPr>
              <a:t>?,</a:t>
            </a:r>
            <a:endParaRPr sz="2400">
              <a:solidFill>
                <a:srgbClr val="0000FF"/>
              </a:solidFill>
            </a:endParaRPr>
          </a:p>
          <a:p>
            <a:pPr indent="0" lvl="0" marL="0" rtl="0" algn="l">
              <a:spcBef>
                <a:spcPts val="0"/>
              </a:spcBef>
              <a:spcAft>
                <a:spcPts val="0"/>
              </a:spcAft>
              <a:buNone/>
            </a:pPr>
            <a:r>
              <a:rPr lang="en" sz="2400">
                <a:solidFill>
                  <a:srgbClr val="0000FF"/>
                </a:solidFill>
              </a:rPr>
              <a:t>?,</a:t>
            </a:r>
            <a:endParaRPr sz="2400">
              <a:solidFill>
                <a:srgbClr val="0000FF"/>
              </a:solidFill>
            </a:endParaRPr>
          </a:p>
          <a:p>
            <a:pPr indent="0" lvl="0" marL="0" rtl="0" algn="l">
              <a:spcBef>
                <a:spcPts val="0"/>
              </a:spcBef>
              <a:spcAft>
                <a:spcPts val="0"/>
              </a:spcAft>
              <a:buNone/>
            </a:pPr>
            <a:r>
              <a:rPr lang="en" sz="2400">
                <a:solidFill>
                  <a:srgbClr val="0000FF"/>
                </a:solidFill>
              </a:rPr>
              <a:t>?,</a:t>
            </a:r>
            <a:endParaRPr sz="2400">
              <a:solidFill>
                <a:srgbClr val="0000FF"/>
              </a:solidFill>
            </a:endParaRPr>
          </a:p>
          <a:p>
            <a:pPr indent="0" lvl="0" marL="0" rtl="0" algn="l">
              <a:spcBef>
                <a:spcPts val="0"/>
              </a:spcBef>
              <a:spcAft>
                <a:spcPts val="0"/>
              </a:spcAft>
              <a:buNone/>
            </a:pPr>
            <a:r>
              <a:rPr lang="en" sz="2400">
                <a:solidFill>
                  <a:srgbClr val="0000FF"/>
                </a:solidFill>
              </a:rPr>
              <a:t>?,</a:t>
            </a:r>
            <a:endParaRPr sz="2400">
              <a:solidFill>
                <a:srgbClr val="0000FF"/>
              </a:solidFill>
            </a:endParaRPr>
          </a:p>
          <a:p>
            <a:pPr indent="0" lvl="0" marL="0" rtl="0" algn="l">
              <a:spcBef>
                <a:spcPts val="0"/>
              </a:spcBef>
              <a:spcAft>
                <a:spcPts val="0"/>
              </a:spcAft>
              <a:buNone/>
            </a:pPr>
            <a:r>
              <a:rPr lang="en" sz="2400">
                <a:solidFill>
                  <a:srgbClr val="0000FF"/>
                </a:solidFill>
              </a:rPr>
              <a:t>?,</a:t>
            </a:r>
            <a:endParaRPr sz="2400">
              <a:solidFill>
                <a:srgbClr val="0000FF"/>
              </a:solidFill>
            </a:endParaRPr>
          </a:p>
          <a:p>
            <a:pPr indent="0" lvl="0" marL="0" rtl="0" algn="l">
              <a:spcBef>
                <a:spcPts val="0"/>
              </a:spcBef>
              <a:spcAft>
                <a:spcPts val="0"/>
              </a:spcAft>
              <a:buNone/>
            </a:pPr>
            <a:r>
              <a:rPr lang="en" sz="2400">
                <a:solidFill>
                  <a:srgbClr val="0000FF"/>
                </a:solidFill>
              </a:rPr>
              <a:t>?,</a:t>
            </a:r>
            <a:endParaRPr sz="2400">
              <a:solidFill>
                <a:srgbClr val="0000FF"/>
              </a:solidFill>
            </a:endParaRPr>
          </a:p>
          <a:p>
            <a:pPr indent="0" lvl="0" marL="0" rtl="0" algn="l">
              <a:spcBef>
                <a:spcPts val="0"/>
              </a:spcBef>
              <a:spcAft>
                <a:spcPts val="0"/>
              </a:spcAft>
              <a:buNone/>
            </a:pPr>
            <a:r>
              <a:rPr lang="en" sz="2400">
                <a:solidFill>
                  <a:srgbClr val="0000FF"/>
                </a:solidFill>
              </a:rPr>
              <a:t>?,…]</a:t>
            </a:r>
            <a:endParaRPr b="1" sz="2400">
              <a:solidFill>
                <a:srgbClr val="0000FF"/>
              </a:solidFill>
            </a:endParaRPr>
          </a:p>
        </p:txBody>
      </p:sp>
      <p:sp>
        <p:nvSpPr>
          <p:cNvPr id="960" name="Google Shape;960;p80"/>
          <p:cNvSpPr/>
          <p:nvPr/>
        </p:nvSpPr>
        <p:spPr>
          <a:xfrm>
            <a:off x="5678650" y="2014650"/>
            <a:ext cx="3394500" cy="14898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61" name="Google Shape;961;p80"/>
          <p:cNvPicPr preferRelativeResize="0"/>
          <p:nvPr/>
        </p:nvPicPr>
        <p:blipFill>
          <a:blip r:embed="rId3">
            <a:alphaModFix/>
          </a:blip>
          <a:stretch>
            <a:fillRect/>
          </a:stretch>
        </p:blipFill>
        <p:spPr>
          <a:xfrm>
            <a:off x="6281400" y="2776650"/>
            <a:ext cx="2289975" cy="539525"/>
          </a:xfrm>
          <a:prstGeom prst="rect">
            <a:avLst/>
          </a:prstGeom>
          <a:noFill/>
          <a:ln cap="flat" cmpd="sng" w="19050">
            <a:solidFill>
              <a:srgbClr val="38761D"/>
            </a:solidFill>
            <a:prstDash val="solid"/>
            <a:round/>
            <a:headEnd len="sm" w="sm" type="none"/>
            <a:tailEnd len="sm" w="sm" type="none"/>
          </a:ln>
        </p:spPr>
      </p:pic>
      <p:sp>
        <p:nvSpPr>
          <p:cNvPr id="962" name="Google Shape;962;p80"/>
          <p:cNvSpPr txBox="1"/>
          <p:nvPr/>
        </p:nvSpPr>
        <p:spPr>
          <a:xfrm>
            <a:off x="5678650" y="2003000"/>
            <a:ext cx="3394500" cy="62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rgbClr val="38761D"/>
                </a:solidFill>
              </a:rPr>
              <a:t>(</a:t>
            </a:r>
            <a:r>
              <a:rPr lang="en" sz="2000">
                <a:solidFill>
                  <a:srgbClr val="FF0000"/>
                </a:solidFill>
              </a:rPr>
              <a:t>1.25322</a:t>
            </a:r>
            <a:r>
              <a:rPr lang="en" sz="2000">
                <a:solidFill>
                  <a:srgbClr val="38761D"/>
                </a:solidFill>
              </a:rPr>
              <a:t> - </a:t>
            </a:r>
            <a:r>
              <a:rPr lang="en" sz="2000">
                <a:solidFill>
                  <a:srgbClr val="FF0000"/>
                </a:solidFill>
              </a:rPr>
              <a:t>1.25347</a:t>
            </a:r>
            <a:r>
              <a:rPr lang="en" sz="2000">
                <a:solidFill>
                  <a:srgbClr val="38761D"/>
                </a:solidFill>
              </a:rPr>
              <a:t>)/0.0001</a:t>
            </a:r>
            <a:endParaRPr sz="2000">
              <a:solidFill>
                <a:srgbClr val="38761D"/>
              </a:solidFill>
            </a:endParaRPr>
          </a:p>
          <a:p>
            <a:pPr indent="0" lvl="0" marL="0" rtl="0" algn="l">
              <a:spcBef>
                <a:spcPts val="0"/>
              </a:spcBef>
              <a:spcAft>
                <a:spcPts val="0"/>
              </a:spcAft>
              <a:buNone/>
            </a:pPr>
            <a:r>
              <a:rPr lang="en" sz="2000">
                <a:solidFill>
                  <a:srgbClr val="38761D"/>
                </a:solidFill>
              </a:rPr>
              <a:t>= -2.5</a:t>
            </a:r>
            <a:endParaRPr sz="2000">
              <a:solidFill>
                <a:srgbClr val="38761D"/>
              </a:solidFill>
            </a:endParaRPr>
          </a:p>
        </p:txBody>
      </p:sp>
      <p:cxnSp>
        <p:nvCxnSpPr>
          <p:cNvPr id="963" name="Google Shape;963;p80"/>
          <p:cNvCxnSpPr/>
          <p:nvPr/>
        </p:nvCxnSpPr>
        <p:spPr>
          <a:xfrm rot="10800000">
            <a:off x="7049200" y="1326500"/>
            <a:ext cx="707700" cy="676500"/>
          </a:xfrm>
          <a:prstGeom prst="straightConnector1">
            <a:avLst/>
          </a:prstGeom>
          <a:noFill/>
          <a:ln cap="flat" cmpd="sng" w="9525">
            <a:solidFill>
              <a:schemeClr val="dk2"/>
            </a:solidFill>
            <a:prstDash val="solid"/>
            <a:round/>
            <a:headEnd len="med" w="med" type="none"/>
            <a:tailEnd len="med" w="med" type="triangle"/>
          </a:ln>
        </p:spPr>
      </p:cxnSp>
      <p:sp>
        <p:nvSpPr>
          <p:cNvPr id="964" name="Google Shape;964;p80"/>
          <p:cNvSpPr txBox="1"/>
          <p:nvPr/>
        </p:nvSpPr>
        <p:spPr>
          <a:xfrm>
            <a:off x="197025" y="37300"/>
            <a:ext cx="23553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t>current W:</a:t>
            </a:r>
            <a:endParaRPr b="1" sz="2400"/>
          </a:p>
          <a:p>
            <a:pPr indent="0" lvl="0" marL="0" rtl="0" algn="l">
              <a:spcBef>
                <a:spcPts val="0"/>
              </a:spcBef>
              <a:spcAft>
                <a:spcPts val="0"/>
              </a:spcAft>
              <a:buNone/>
            </a:pPr>
            <a:r>
              <a:t/>
            </a:r>
            <a:endParaRPr b="1" sz="2400"/>
          </a:p>
          <a:p>
            <a:pPr indent="0" lvl="0" marL="0" rtl="0" algn="l">
              <a:spcBef>
                <a:spcPts val="0"/>
              </a:spcBef>
              <a:spcAft>
                <a:spcPts val="0"/>
              </a:spcAft>
              <a:buNone/>
            </a:pPr>
            <a:r>
              <a:rPr lang="en" sz="2400"/>
              <a:t>[0.34,</a:t>
            </a:r>
            <a:endParaRPr sz="2400"/>
          </a:p>
          <a:p>
            <a:pPr indent="0" lvl="0" marL="0" rtl="0" algn="l">
              <a:spcBef>
                <a:spcPts val="0"/>
              </a:spcBef>
              <a:spcAft>
                <a:spcPts val="0"/>
              </a:spcAft>
              <a:buNone/>
            </a:pPr>
            <a:r>
              <a:rPr lang="en" sz="2400"/>
              <a:t>-1.11,</a:t>
            </a:r>
            <a:endParaRPr sz="2400"/>
          </a:p>
          <a:p>
            <a:pPr indent="0" lvl="0" marL="0" rtl="0" algn="l">
              <a:spcBef>
                <a:spcPts val="0"/>
              </a:spcBef>
              <a:spcAft>
                <a:spcPts val="0"/>
              </a:spcAft>
              <a:buNone/>
            </a:pPr>
            <a:r>
              <a:rPr lang="en" sz="2400"/>
              <a:t>0.78,</a:t>
            </a:r>
            <a:endParaRPr sz="2400"/>
          </a:p>
          <a:p>
            <a:pPr indent="0" lvl="0" marL="0" rtl="0" algn="l">
              <a:spcBef>
                <a:spcPts val="0"/>
              </a:spcBef>
              <a:spcAft>
                <a:spcPts val="0"/>
              </a:spcAft>
              <a:buNone/>
            </a:pPr>
            <a:r>
              <a:rPr lang="en" sz="2400"/>
              <a:t>0.12,</a:t>
            </a:r>
            <a:endParaRPr sz="2400"/>
          </a:p>
          <a:p>
            <a:pPr indent="0" lvl="0" marL="0" rtl="0" algn="l">
              <a:spcBef>
                <a:spcPts val="0"/>
              </a:spcBef>
              <a:spcAft>
                <a:spcPts val="0"/>
              </a:spcAft>
              <a:buNone/>
            </a:pPr>
            <a:r>
              <a:rPr lang="en" sz="2400"/>
              <a:t>0.55,</a:t>
            </a:r>
            <a:endParaRPr sz="2400"/>
          </a:p>
          <a:p>
            <a:pPr indent="0" lvl="0" marL="0" rtl="0" algn="l">
              <a:spcBef>
                <a:spcPts val="0"/>
              </a:spcBef>
              <a:spcAft>
                <a:spcPts val="0"/>
              </a:spcAft>
              <a:buNone/>
            </a:pPr>
            <a:r>
              <a:rPr lang="en" sz="2400"/>
              <a:t>2.81,</a:t>
            </a:r>
            <a:endParaRPr sz="2400"/>
          </a:p>
          <a:p>
            <a:pPr indent="0" lvl="0" marL="0" rtl="0" algn="l">
              <a:spcBef>
                <a:spcPts val="0"/>
              </a:spcBef>
              <a:spcAft>
                <a:spcPts val="0"/>
              </a:spcAft>
              <a:buNone/>
            </a:pPr>
            <a:r>
              <a:rPr lang="en" sz="2400"/>
              <a:t>-3.1,</a:t>
            </a:r>
            <a:endParaRPr sz="2400"/>
          </a:p>
          <a:p>
            <a:pPr indent="0" lvl="0" marL="0" rtl="0" algn="l">
              <a:spcBef>
                <a:spcPts val="0"/>
              </a:spcBef>
              <a:spcAft>
                <a:spcPts val="0"/>
              </a:spcAft>
              <a:buNone/>
            </a:pPr>
            <a:r>
              <a:rPr lang="en" sz="2400"/>
              <a:t>-1.5,</a:t>
            </a:r>
            <a:endParaRPr sz="2400"/>
          </a:p>
          <a:p>
            <a:pPr indent="0" lvl="0" marL="0" rtl="0" algn="l">
              <a:spcBef>
                <a:spcPts val="0"/>
              </a:spcBef>
              <a:spcAft>
                <a:spcPts val="0"/>
              </a:spcAft>
              <a:buNone/>
            </a:pPr>
            <a:r>
              <a:rPr lang="en" sz="2400"/>
              <a:t>0.33,…] </a:t>
            </a:r>
            <a:endParaRPr sz="2400"/>
          </a:p>
          <a:p>
            <a:pPr indent="0" lvl="0" marL="0" rtl="0" algn="l">
              <a:spcBef>
                <a:spcPts val="0"/>
              </a:spcBef>
              <a:spcAft>
                <a:spcPts val="0"/>
              </a:spcAft>
              <a:buNone/>
            </a:pPr>
            <a:r>
              <a:rPr b="1" lang="en" sz="2400">
                <a:solidFill>
                  <a:srgbClr val="FF0000"/>
                </a:solidFill>
              </a:rPr>
              <a:t>loss 1.25347</a:t>
            </a:r>
            <a:endParaRPr b="1" sz="2400">
              <a:solidFill>
                <a:srgbClr val="FF0000"/>
              </a:solidFill>
            </a:endParaRPr>
          </a:p>
        </p:txBody>
      </p:sp>
      <p:cxnSp>
        <p:nvCxnSpPr>
          <p:cNvPr id="965" name="Google Shape;965;p80"/>
          <p:cNvCxnSpPr/>
          <p:nvPr/>
        </p:nvCxnSpPr>
        <p:spPr>
          <a:xfrm>
            <a:off x="2326800" y="63850"/>
            <a:ext cx="0" cy="4398300"/>
          </a:xfrm>
          <a:prstGeom prst="straightConnector1">
            <a:avLst/>
          </a:prstGeom>
          <a:noFill/>
          <a:ln cap="flat" cmpd="sng" w="9525">
            <a:solidFill>
              <a:schemeClr val="dk2"/>
            </a:solidFill>
            <a:prstDash val="solid"/>
            <a:round/>
            <a:headEnd len="med" w="med" type="none"/>
            <a:tailEnd len="med" w="med" type="none"/>
          </a:ln>
        </p:spPr>
      </p:cxnSp>
      <p:sp>
        <p:nvSpPr>
          <p:cNvPr id="966" name="Google Shape;966;p80"/>
          <p:cNvSpPr txBox="1"/>
          <p:nvPr/>
        </p:nvSpPr>
        <p:spPr>
          <a:xfrm>
            <a:off x="2711625" y="37300"/>
            <a:ext cx="33945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t>W + h </a:t>
            </a:r>
            <a:r>
              <a:rPr lang="en" sz="2400"/>
              <a:t>(first dim)</a:t>
            </a:r>
            <a:r>
              <a:rPr b="1" lang="en" sz="2400"/>
              <a:t>:</a:t>
            </a:r>
            <a:endParaRPr b="1" sz="2400"/>
          </a:p>
          <a:p>
            <a:pPr indent="0" lvl="0" marL="0" rtl="0" algn="l">
              <a:spcBef>
                <a:spcPts val="0"/>
              </a:spcBef>
              <a:spcAft>
                <a:spcPts val="0"/>
              </a:spcAft>
              <a:buNone/>
            </a:pPr>
            <a:r>
              <a:t/>
            </a:r>
            <a:endParaRPr b="1" sz="2400"/>
          </a:p>
          <a:p>
            <a:pPr indent="0" lvl="0" marL="0" rtl="0" algn="l">
              <a:spcBef>
                <a:spcPts val="0"/>
              </a:spcBef>
              <a:spcAft>
                <a:spcPts val="0"/>
              </a:spcAft>
              <a:buNone/>
            </a:pPr>
            <a:r>
              <a:rPr lang="en" sz="2400"/>
              <a:t>[0.34 + </a:t>
            </a:r>
            <a:r>
              <a:rPr b="1" lang="en" sz="2400"/>
              <a:t>0.0001</a:t>
            </a:r>
            <a:r>
              <a:rPr lang="en" sz="2400"/>
              <a:t>,</a:t>
            </a:r>
            <a:endParaRPr sz="2400"/>
          </a:p>
          <a:p>
            <a:pPr indent="0" lvl="0" marL="0" rtl="0" algn="l">
              <a:spcBef>
                <a:spcPts val="0"/>
              </a:spcBef>
              <a:spcAft>
                <a:spcPts val="0"/>
              </a:spcAft>
              <a:buNone/>
            </a:pPr>
            <a:r>
              <a:rPr lang="en" sz="2400"/>
              <a:t>-1.11,</a:t>
            </a:r>
            <a:endParaRPr sz="2400"/>
          </a:p>
          <a:p>
            <a:pPr indent="0" lvl="0" marL="0" rtl="0" algn="l">
              <a:spcBef>
                <a:spcPts val="0"/>
              </a:spcBef>
              <a:spcAft>
                <a:spcPts val="0"/>
              </a:spcAft>
              <a:buNone/>
            </a:pPr>
            <a:r>
              <a:rPr lang="en" sz="2400"/>
              <a:t>0.78,</a:t>
            </a:r>
            <a:endParaRPr sz="2400"/>
          </a:p>
          <a:p>
            <a:pPr indent="0" lvl="0" marL="0" rtl="0" algn="l">
              <a:spcBef>
                <a:spcPts val="0"/>
              </a:spcBef>
              <a:spcAft>
                <a:spcPts val="0"/>
              </a:spcAft>
              <a:buNone/>
            </a:pPr>
            <a:r>
              <a:rPr lang="en" sz="2400"/>
              <a:t>0.12,</a:t>
            </a:r>
            <a:endParaRPr sz="2400"/>
          </a:p>
          <a:p>
            <a:pPr indent="0" lvl="0" marL="0" rtl="0" algn="l">
              <a:spcBef>
                <a:spcPts val="0"/>
              </a:spcBef>
              <a:spcAft>
                <a:spcPts val="0"/>
              </a:spcAft>
              <a:buNone/>
            </a:pPr>
            <a:r>
              <a:rPr lang="en" sz="2400"/>
              <a:t>0.55,</a:t>
            </a:r>
            <a:endParaRPr sz="2400"/>
          </a:p>
          <a:p>
            <a:pPr indent="0" lvl="0" marL="0" rtl="0" algn="l">
              <a:spcBef>
                <a:spcPts val="0"/>
              </a:spcBef>
              <a:spcAft>
                <a:spcPts val="0"/>
              </a:spcAft>
              <a:buNone/>
            </a:pPr>
            <a:r>
              <a:rPr lang="en" sz="2400"/>
              <a:t>2.81,</a:t>
            </a:r>
            <a:endParaRPr sz="2400"/>
          </a:p>
          <a:p>
            <a:pPr indent="0" lvl="0" marL="0" rtl="0" algn="l">
              <a:spcBef>
                <a:spcPts val="0"/>
              </a:spcBef>
              <a:spcAft>
                <a:spcPts val="0"/>
              </a:spcAft>
              <a:buNone/>
            </a:pPr>
            <a:r>
              <a:rPr lang="en" sz="2400"/>
              <a:t>-3.1,</a:t>
            </a:r>
            <a:endParaRPr sz="2400"/>
          </a:p>
          <a:p>
            <a:pPr indent="0" lvl="0" marL="0" rtl="0" algn="l">
              <a:spcBef>
                <a:spcPts val="0"/>
              </a:spcBef>
              <a:spcAft>
                <a:spcPts val="0"/>
              </a:spcAft>
              <a:buNone/>
            </a:pPr>
            <a:r>
              <a:rPr lang="en" sz="2400"/>
              <a:t>-1.5,</a:t>
            </a:r>
            <a:endParaRPr sz="2400"/>
          </a:p>
          <a:p>
            <a:pPr indent="0" lvl="0" marL="0" rtl="0" algn="l">
              <a:spcBef>
                <a:spcPts val="0"/>
              </a:spcBef>
              <a:spcAft>
                <a:spcPts val="0"/>
              </a:spcAft>
              <a:buNone/>
            </a:pPr>
            <a:r>
              <a:rPr lang="en" sz="2400"/>
              <a:t>0.33,…] </a:t>
            </a:r>
            <a:endParaRPr sz="2400"/>
          </a:p>
          <a:p>
            <a:pPr indent="0" lvl="0" marL="0" rtl="0" algn="l">
              <a:spcBef>
                <a:spcPts val="0"/>
              </a:spcBef>
              <a:spcAft>
                <a:spcPts val="0"/>
              </a:spcAft>
              <a:buNone/>
            </a:pPr>
            <a:r>
              <a:rPr b="1" lang="en" sz="2400">
                <a:solidFill>
                  <a:srgbClr val="FF0000"/>
                </a:solidFill>
              </a:rPr>
              <a:t>loss 1.25322</a:t>
            </a:r>
            <a:endParaRPr b="1" sz="2400">
              <a:solidFill>
                <a:srgbClr val="FF0000"/>
              </a:solidFill>
            </a:endParaRPr>
          </a:p>
        </p:txBody>
      </p:sp>
      <p:cxnSp>
        <p:nvCxnSpPr>
          <p:cNvPr id="967" name="Google Shape;967;p80"/>
          <p:cNvCxnSpPr/>
          <p:nvPr/>
        </p:nvCxnSpPr>
        <p:spPr>
          <a:xfrm>
            <a:off x="5271700" y="85125"/>
            <a:ext cx="0" cy="44265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1" name="Shape 971"/>
        <p:cNvGrpSpPr/>
        <p:nvPr/>
      </p:nvGrpSpPr>
      <p:grpSpPr>
        <a:xfrm>
          <a:off x="0" y="0"/>
          <a:ext cx="0" cy="0"/>
          <a:chOff x="0" y="0"/>
          <a:chExt cx="0" cy="0"/>
        </a:xfrm>
      </p:grpSpPr>
      <p:sp>
        <p:nvSpPr>
          <p:cNvPr id="972" name="Google Shape;972;p81"/>
          <p:cNvSpPr txBox="1"/>
          <p:nvPr>
            <p:ph idx="12" type="sldNum"/>
          </p:nvPr>
        </p:nvSpPr>
        <p:spPr>
          <a:xfrm>
            <a:off x="6503289" y="466785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973" name="Google Shape;973;p81"/>
          <p:cNvSpPr txBox="1"/>
          <p:nvPr/>
        </p:nvSpPr>
        <p:spPr>
          <a:xfrm>
            <a:off x="6503300" y="85125"/>
            <a:ext cx="23553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0000FF"/>
                </a:solidFill>
              </a:rPr>
              <a:t>gradient dW:</a:t>
            </a:r>
            <a:endParaRPr b="1" sz="2400">
              <a:solidFill>
                <a:srgbClr val="0000FF"/>
              </a:solidFill>
            </a:endParaRPr>
          </a:p>
          <a:p>
            <a:pPr indent="0" lvl="0" marL="0" rtl="0" algn="l">
              <a:spcBef>
                <a:spcPts val="0"/>
              </a:spcBef>
              <a:spcAft>
                <a:spcPts val="0"/>
              </a:spcAft>
              <a:buNone/>
            </a:pPr>
            <a:r>
              <a:t/>
            </a:r>
            <a:endParaRPr b="1" sz="2400">
              <a:solidFill>
                <a:srgbClr val="0000FF"/>
              </a:solidFill>
            </a:endParaRPr>
          </a:p>
          <a:p>
            <a:pPr indent="0" lvl="0" marL="0" rtl="0" algn="l">
              <a:spcBef>
                <a:spcPts val="0"/>
              </a:spcBef>
              <a:spcAft>
                <a:spcPts val="0"/>
              </a:spcAft>
              <a:buNone/>
            </a:pPr>
            <a:r>
              <a:rPr lang="en" sz="2400">
                <a:solidFill>
                  <a:srgbClr val="0000FF"/>
                </a:solidFill>
              </a:rPr>
              <a:t>[-2.5,</a:t>
            </a:r>
            <a:endParaRPr sz="2400">
              <a:solidFill>
                <a:srgbClr val="0000FF"/>
              </a:solidFill>
            </a:endParaRPr>
          </a:p>
          <a:p>
            <a:pPr indent="0" lvl="0" marL="0" rtl="0" algn="l">
              <a:spcBef>
                <a:spcPts val="0"/>
              </a:spcBef>
              <a:spcAft>
                <a:spcPts val="0"/>
              </a:spcAft>
              <a:buNone/>
            </a:pPr>
            <a:r>
              <a:rPr lang="en" sz="2400">
                <a:solidFill>
                  <a:srgbClr val="0000FF"/>
                </a:solidFill>
              </a:rPr>
              <a:t>?,</a:t>
            </a:r>
            <a:endParaRPr sz="2400">
              <a:solidFill>
                <a:srgbClr val="0000FF"/>
              </a:solidFill>
            </a:endParaRPr>
          </a:p>
          <a:p>
            <a:pPr indent="0" lvl="0" marL="0" rtl="0" algn="l">
              <a:spcBef>
                <a:spcPts val="0"/>
              </a:spcBef>
              <a:spcAft>
                <a:spcPts val="0"/>
              </a:spcAft>
              <a:buNone/>
            </a:pPr>
            <a:r>
              <a:rPr lang="en" sz="2400">
                <a:solidFill>
                  <a:srgbClr val="0000FF"/>
                </a:solidFill>
              </a:rPr>
              <a:t>?,</a:t>
            </a:r>
            <a:endParaRPr sz="2400">
              <a:solidFill>
                <a:srgbClr val="0000FF"/>
              </a:solidFill>
            </a:endParaRPr>
          </a:p>
          <a:p>
            <a:pPr indent="0" lvl="0" marL="0" rtl="0" algn="l">
              <a:spcBef>
                <a:spcPts val="0"/>
              </a:spcBef>
              <a:spcAft>
                <a:spcPts val="0"/>
              </a:spcAft>
              <a:buNone/>
            </a:pPr>
            <a:r>
              <a:rPr lang="en" sz="2400">
                <a:solidFill>
                  <a:srgbClr val="0000FF"/>
                </a:solidFill>
              </a:rPr>
              <a:t>?,</a:t>
            </a:r>
            <a:endParaRPr sz="2400">
              <a:solidFill>
                <a:srgbClr val="0000FF"/>
              </a:solidFill>
            </a:endParaRPr>
          </a:p>
          <a:p>
            <a:pPr indent="0" lvl="0" marL="0" rtl="0" algn="l">
              <a:spcBef>
                <a:spcPts val="0"/>
              </a:spcBef>
              <a:spcAft>
                <a:spcPts val="0"/>
              </a:spcAft>
              <a:buNone/>
            </a:pPr>
            <a:r>
              <a:rPr lang="en" sz="2400">
                <a:solidFill>
                  <a:srgbClr val="0000FF"/>
                </a:solidFill>
              </a:rPr>
              <a:t>?,</a:t>
            </a:r>
            <a:endParaRPr sz="2400">
              <a:solidFill>
                <a:srgbClr val="0000FF"/>
              </a:solidFill>
            </a:endParaRPr>
          </a:p>
          <a:p>
            <a:pPr indent="0" lvl="0" marL="0" rtl="0" algn="l">
              <a:spcBef>
                <a:spcPts val="0"/>
              </a:spcBef>
              <a:spcAft>
                <a:spcPts val="0"/>
              </a:spcAft>
              <a:buNone/>
            </a:pPr>
            <a:r>
              <a:rPr lang="en" sz="2400">
                <a:solidFill>
                  <a:srgbClr val="0000FF"/>
                </a:solidFill>
              </a:rPr>
              <a:t>?,</a:t>
            </a:r>
            <a:endParaRPr sz="2400">
              <a:solidFill>
                <a:srgbClr val="0000FF"/>
              </a:solidFill>
            </a:endParaRPr>
          </a:p>
          <a:p>
            <a:pPr indent="0" lvl="0" marL="0" rtl="0" algn="l">
              <a:spcBef>
                <a:spcPts val="0"/>
              </a:spcBef>
              <a:spcAft>
                <a:spcPts val="0"/>
              </a:spcAft>
              <a:buNone/>
            </a:pPr>
            <a:r>
              <a:rPr lang="en" sz="2400">
                <a:solidFill>
                  <a:srgbClr val="0000FF"/>
                </a:solidFill>
              </a:rPr>
              <a:t>?,</a:t>
            </a:r>
            <a:endParaRPr sz="2400">
              <a:solidFill>
                <a:srgbClr val="0000FF"/>
              </a:solidFill>
            </a:endParaRPr>
          </a:p>
          <a:p>
            <a:pPr indent="0" lvl="0" marL="0" rtl="0" algn="l">
              <a:spcBef>
                <a:spcPts val="0"/>
              </a:spcBef>
              <a:spcAft>
                <a:spcPts val="0"/>
              </a:spcAft>
              <a:buNone/>
            </a:pPr>
            <a:r>
              <a:rPr lang="en" sz="2400">
                <a:solidFill>
                  <a:srgbClr val="0000FF"/>
                </a:solidFill>
              </a:rPr>
              <a:t>?,</a:t>
            </a:r>
            <a:endParaRPr sz="2400">
              <a:solidFill>
                <a:srgbClr val="0000FF"/>
              </a:solidFill>
            </a:endParaRPr>
          </a:p>
          <a:p>
            <a:pPr indent="0" lvl="0" marL="0" rtl="0" algn="l">
              <a:spcBef>
                <a:spcPts val="0"/>
              </a:spcBef>
              <a:spcAft>
                <a:spcPts val="0"/>
              </a:spcAft>
              <a:buNone/>
            </a:pPr>
            <a:r>
              <a:rPr lang="en" sz="2400">
                <a:solidFill>
                  <a:srgbClr val="0000FF"/>
                </a:solidFill>
              </a:rPr>
              <a:t>?,…]</a:t>
            </a:r>
            <a:endParaRPr b="1" sz="2400">
              <a:solidFill>
                <a:srgbClr val="0000FF"/>
              </a:solidFill>
            </a:endParaRPr>
          </a:p>
        </p:txBody>
      </p:sp>
      <p:sp>
        <p:nvSpPr>
          <p:cNvPr id="974" name="Google Shape;974;p81"/>
          <p:cNvSpPr txBox="1"/>
          <p:nvPr/>
        </p:nvSpPr>
        <p:spPr>
          <a:xfrm>
            <a:off x="197025" y="37300"/>
            <a:ext cx="23553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t>current W:</a:t>
            </a:r>
            <a:endParaRPr b="1" sz="2400"/>
          </a:p>
          <a:p>
            <a:pPr indent="0" lvl="0" marL="0" rtl="0" algn="l">
              <a:spcBef>
                <a:spcPts val="0"/>
              </a:spcBef>
              <a:spcAft>
                <a:spcPts val="0"/>
              </a:spcAft>
              <a:buNone/>
            </a:pPr>
            <a:r>
              <a:t/>
            </a:r>
            <a:endParaRPr b="1" sz="2400"/>
          </a:p>
          <a:p>
            <a:pPr indent="0" lvl="0" marL="0" rtl="0" algn="l">
              <a:spcBef>
                <a:spcPts val="0"/>
              </a:spcBef>
              <a:spcAft>
                <a:spcPts val="0"/>
              </a:spcAft>
              <a:buNone/>
            </a:pPr>
            <a:r>
              <a:rPr lang="en" sz="2400"/>
              <a:t>[0.34,</a:t>
            </a:r>
            <a:endParaRPr sz="2400"/>
          </a:p>
          <a:p>
            <a:pPr indent="0" lvl="0" marL="0" rtl="0" algn="l">
              <a:spcBef>
                <a:spcPts val="0"/>
              </a:spcBef>
              <a:spcAft>
                <a:spcPts val="0"/>
              </a:spcAft>
              <a:buNone/>
            </a:pPr>
            <a:r>
              <a:rPr lang="en" sz="2400"/>
              <a:t>-1.11,</a:t>
            </a:r>
            <a:endParaRPr sz="2400"/>
          </a:p>
          <a:p>
            <a:pPr indent="0" lvl="0" marL="0" rtl="0" algn="l">
              <a:spcBef>
                <a:spcPts val="0"/>
              </a:spcBef>
              <a:spcAft>
                <a:spcPts val="0"/>
              </a:spcAft>
              <a:buNone/>
            </a:pPr>
            <a:r>
              <a:rPr lang="en" sz="2400"/>
              <a:t>0.78,</a:t>
            </a:r>
            <a:endParaRPr sz="2400"/>
          </a:p>
          <a:p>
            <a:pPr indent="0" lvl="0" marL="0" rtl="0" algn="l">
              <a:spcBef>
                <a:spcPts val="0"/>
              </a:spcBef>
              <a:spcAft>
                <a:spcPts val="0"/>
              </a:spcAft>
              <a:buNone/>
            </a:pPr>
            <a:r>
              <a:rPr lang="en" sz="2400"/>
              <a:t>0.12,</a:t>
            </a:r>
            <a:endParaRPr sz="2400"/>
          </a:p>
          <a:p>
            <a:pPr indent="0" lvl="0" marL="0" rtl="0" algn="l">
              <a:spcBef>
                <a:spcPts val="0"/>
              </a:spcBef>
              <a:spcAft>
                <a:spcPts val="0"/>
              </a:spcAft>
              <a:buNone/>
            </a:pPr>
            <a:r>
              <a:rPr lang="en" sz="2400"/>
              <a:t>0.55,</a:t>
            </a:r>
            <a:endParaRPr sz="2400"/>
          </a:p>
          <a:p>
            <a:pPr indent="0" lvl="0" marL="0" rtl="0" algn="l">
              <a:spcBef>
                <a:spcPts val="0"/>
              </a:spcBef>
              <a:spcAft>
                <a:spcPts val="0"/>
              </a:spcAft>
              <a:buNone/>
            </a:pPr>
            <a:r>
              <a:rPr lang="en" sz="2400"/>
              <a:t>2.81,</a:t>
            </a:r>
            <a:endParaRPr sz="2400"/>
          </a:p>
          <a:p>
            <a:pPr indent="0" lvl="0" marL="0" rtl="0" algn="l">
              <a:spcBef>
                <a:spcPts val="0"/>
              </a:spcBef>
              <a:spcAft>
                <a:spcPts val="0"/>
              </a:spcAft>
              <a:buNone/>
            </a:pPr>
            <a:r>
              <a:rPr lang="en" sz="2400"/>
              <a:t>-3.1,</a:t>
            </a:r>
            <a:endParaRPr sz="2400"/>
          </a:p>
          <a:p>
            <a:pPr indent="0" lvl="0" marL="0" rtl="0" algn="l">
              <a:spcBef>
                <a:spcPts val="0"/>
              </a:spcBef>
              <a:spcAft>
                <a:spcPts val="0"/>
              </a:spcAft>
              <a:buNone/>
            </a:pPr>
            <a:r>
              <a:rPr lang="en" sz="2400"/>
              <a:t>-1.5,</a:t>
            </a:r>
            <a:endParaRPr sz="2400"/>
          </a:p>
          <a:p>
            <a:pPr indent="0" lvl="0" marL="0" rtl="0" algn="l">
              <a:spcBef>
                <a:spcPts val="0"/>
              </a:spcBef>
              <a:spcAft>
                <a:spcPts val="0"/>
              </a:spcAft>
              <a:buNone/>
            </a:pPr>
            <a:r>
              <a:rPr lang="en" sz="2400"/>
              <a:t>0.33,…] </a:t>
            </a:r>
            <a:endParaRPr sz="2400"/>
          </a:p>
          <a:p>
            <a:pPr indent="0" lvl="0" marL="0" rtl="0" algn="l">
              <a:spcBef>
                <a:spcPts val="0"/>
              </a:spcBef>
              <a:spcAft>
                <a:spcPts val="0"/>
              </a:spcAft>
              <a:buNone/>
            </a:pPr>
            <a:r>
              <a:rPr b="1" lang="en" sz="2400">
                <a:solidFill>
                  <a:srgbClr val="FF0000"/>
                </a:solidFill>
              </a:rPr>
              <a:t>loss 1.25347</a:t>
            </a:r>
            <a:endParaRPr b="1" sz="2400">
              <a:solidFill>
                <a:srgbClr val="FF0000"/>
              </a:solidFill>
            </a:endParaRPr>
          </a:p>
        </p:txBody>
      </p:sp>
      <p:cxnSp>
        <p:nvCxnSpPr>
          <p:cNvPr id="975" name="Google Shape;975;p81"/>
          <p:cNvCxnSpPr/>
          <p:nvPr/>
        </p:nvCxnSpPr>
        <p:spPr>
          <a:xfrm>
            <a:off x="2326800" y="63850"/>
            <a:ext cx="0" cy="4398300"/>
          </a:xfrm>
          <a:prstGeom prst="straightConnector1">
            <a:avLst/>
          </a:prstGeom>
          <a:noFill/>
          <a:ln cap="flat" cmpd="sng" w="9525">
            <a:solidFill>
              <a:schemeClr val="dk2"/>
            </a:solidFill>
            <a:prstDash val="solid"/>
            <a:round/>
            <a:headEnd len="med" w="med" type="none"/>
            <a:tailEnd len="med" w="med" type="none"/>
          </a:ln>
        </p:spPr>
      </p:cxnSp>
      <p:sp>
        <p:nvSpPr>
          <p:cNvPr id="976" name="Google Shape;976;p81"/>
          <p:cNvSpPr txBox="1"/>
          <p:nvPr/>
        </p:nvSpPr>
        <p:spPr>
          <a:xfrm>
            <a:off x="2406825" y="37300"/>
            <a:ext cx="33945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t>W + h </a:t>
            </a:r>
            <a:r>
              <a:rPr lang="en" sz="2400"/>
              <a:t>(second dim)</a:t>
            </a:r>
            <a:r>
              <a:rPr b="1" lang="en" sz="2400"/>
              <a:t>:</a:t>
            </a:r>
            <a:endParaRPr b="1" sz="2400"/>
          </a:p>
          <a:p>
            <a:pPr indent="0" lvl="0" marL="0" rtl="0" algn="l">
              <a:spcBef>
                <a:spcPts val="0"/>
              </a:spcBef>
              <a:spcAft>
                <a:spcPts val="0"/>
              </a:spcAft>
              <a:buNone/>
            </a:pPr>
            <a:r>
              <a:t/>
            </a:r>
            <a:endParaRPr b="1" sz="2400"/>
          </a:p>
          <a:p>
            <a:pPr indent="0" lvl="0" marL="0" rtl="0" algn="l">
              <a:spcBef>
                <a:spcPts val="0"/>
              </a:spcBef>
              <a:spcAft>
                <a:spcPts val="0"/>
              </a:spcAft>
              <a:buNone/>
            </a:pPr>
            <a:r>
              <a:rPr lang="en" sz="2400"/>
              <a:t>[0.34,</a:t>
            </a:r>
            <a:endParaRPr sz="2400"/>
          </a:p>
          <a:p>
            <a:pPr indent="0" lvl="0" marL="0" rtl="0" algn="l">
              <a:spcBef>
                <a:spcPts val="0"/>
              </a:spcBef>
              <a:spcAft>
                <a:spcPts val="0"/>
              </a:spcAft>
              <a:buNone/>
            </a:pPr>
            <a:r>
              <a:rPr lang="en" sz="2400"/>
              <a:t>-1.11</a:t>
            </a:r>
            <a:r>
              <a:rPr lang="en" sz="2400">
                <a:solidFill>
                  <a:schemeClr val="dk1"/>
                </a:solidFill>
              </a:rPr>
              <a:t> + </a:t>
            </a:r>
            <a:r>
              <a:rPr b="1" lang="en" sz="2400">
                <a:solidFill>
                  <a:schemeClr val="dk1"/>
                </a:solidFill>
              </a:rPr>
              <a:t>0.0001</a:t>
            </a:r>
            <a:r>
              <a:rPr lang="en" sz="2400"/>
              <a:t>,</a:t>
            </a:r>
            <a:endParaRPr sz="2400"/>
          </a:p>
          <a:p>
            <a:pPr indent="0" lvl="0" marL="0" rtl="0" algn="l">
              <a:spcBef>
                <a:spcPts val="0"/>
              </a:spcBef>
              <a:spcAft>
                <a:spcPts val="0"/>
              </a:spcAft>
              <a:buNone/>
            </a:pPr>
            <a:r>
              <a:rPr lang="en" sz="2400"/>
              <a:t>0.78,</a:t>
            </a:r>
            <a:endParaRPr sz="2400"/>
          </a:p>
          <a:p>
            <a:pPr indent="0" lvl="0" marL="0" rtl="0" algn="l">
              <a:spcBef>
                <a:spcPts val="0"/>
              </a:spcBef>
              <a:spcAft>
                <a:spcPts val="0"/>
              </a:spcAft>
              <a:buNone/>
            </a:pPr>
            <a:r>
              <a:rPr lang="en" sz="2400"/>
              <a:t>0.12,</a:t>
            </a:r>
            <a:endParaRPr sz="2400"/>
          </a:p>
          <a:p>
            <a:pPr indent="0" lvl="0" marL="0" rtl="0" algn="l">
              <a:spcBef>
                <a:spcPts val="0"/>
              </a:spcBef>
              <a:spcAft>
                <a:spcPts val="0"/>
              </a:spcAft>
              <a:buNone/>
            </a:pPr>
            <a:r>
              <a:rPr lang="en" sz="2400"/>
              <a:t>0.55,</a:t>
            </a:r>
            <a:endParaRPr sz="2400"/>
          </a:p>
          <a:p>
            <a:pPr indent="0" lvl="0" marL="0" rtl="0" algn="l">
              <a:spcBef>
                <a:spcPts val="0"/>
              </a:spcBef>
              <a:spcAft>
                <a:spcPts val="0"/>
              </a:spcAft>
              <a:buNone/>
            </a:pPr>
            <a:r>
              <a:rPr lang="en" sz="2400"/>
              <a:t>2.81,</a:t>
            </a:r>
            <a:endParaRPr sz="2400"/>
          </a:p>
          <a:p>
            <a:pPr indent="0" lvl="0" marL="0" rtl="0" algn="l">
              <a:spcBef>
                <a:spcPts val="0"/>
              </a:spcBef>
              <a:spcAft>
                <a:spcPts val="0"/>
              </a:spcAft>
              <a:buNone/>
            </a:pPr>
            <a:r>
              <a:rPr lang="en" sz="2400"/>
              <a:t>-3.1,</a:t>
            </a:r>
            <a:endParaRPr sz="2400"/>
          </a:p>
          <a:p>
            <a:pPr indent="0" lvl="0" marL="0" rtl="0" algn="l">
              <a:spcBef>
                <a:spcPts val="0"/>
              </a:spcBef>
              <a:spcAft>
                <a:spcPts val="0"/>
              </a:spcAft>
              <a:buNone/>
            </a:pPr>
            <a:r>
              <a:rPr lang="en" sz="2400"/>
              <a:t>-1.5,</a:t>
            </a:r>
            <a:endParaRPr sz="2400"/>
          </a:p>
          <a:p>
            <a:pPr indent="0" lvl="0" marL="0" rtl="0" algn="l">
              <a:spcBef>
                <a:spcPts val="0"/>
              </a:spcBef>
              <a:spcAft>
                <a:spcPts val="0"/>
              </a:spcAft>
              <a:buNone/>
            </a:pPr>
            <a:r>
              <a:rPr lang="en" sz="2400"/>
              <a:t>0.33,…] </a:t>
            </a:r>
            <a:endParaRPr sz="2400"/>
          </a:p>
          <a:p>
            <a:pPr indent="0" lvl="0" marL="0" rtl="0" algn="l">
              <a:spcBef>
                <a:spcPts val="0"/>
              </a:spcBef>
              <a:spcAft>
                <a:spcPts val="0"/>
              </a:spcAft>
              <a:buNone/>
            </a:pPr>
            <a:r>
              <a:rPr b="1" lang="en" sz="2400">
                <a:solidFill>
                  <a:srgbClr val="FF0000"/>
                </a:solidFill>
              </a:rPr>
              <a:t>loss 1.25353</a:t>
            </a:r>
            <a:endParaRPr b="1" sz="2400">
              <a:solidFill>
                <a:srgbClr val="FF0000"/>
              </a:solidFill>
            </a:endParaRPr>
          </a:p>
        </p:txBody>
      </p:sp>
      <p:cxnSp>
        <p:nvCxnSpPr>
          <p:cNvPr id="977" name="Google Shape;977;p81"/>
          <p:cNvCxnSpPr/>
          <p:nvPr/>
        </p:nvCxnSpPr>
        <p:spPr>
          <a:xfrm>
            <a:off x="5424100" y="85125"/>
            <a:ext cx="0" cy="44265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1" name="Shape 981"/>
        <p:cNvGrpSpPr/>
        <p:nvPr/>
      </p:nvGrpSpPr>
      <p:grpSpPr>
        <a:xfrm>
          <a:off x="0" y="0"/>
          <a:ext cx="0" cy="0"/>
          <a:chOff x="0" y="0"/>
          <a:chExt cx="0" cy="0"/>
        </a:xfrm>
      </p:grpSpPr>
      <p:sp>
        <p:nvSpPr>
          <p:cNvPr id="982" name="Google Shape;982;p82"/>
          <p:cNvSpPr txBox="1"/>
          <p:nvPr>
            <p:ph idx="12" type="sldNum"/>
          </p:nvPr>
        </p:nvSpPr>
        <p:spPr>
          <a:xfrm>
            <a:off x="6503289" y="466785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983" name="Google Shape;983;p82"/>
          <p:cNvSpPr txBox="1"/>
          <p:nvPr/>
        </p:nvSpPr>
        <p:spPr>
          <a:xfrm>
            <a:off x="6503300" y="85125"/>
            <a:ext cx="23553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0000FF"/>
                </a:solidFill>
              </a:rPr>
              <a:t>gradient dW:</a:t>
            </a:r>
            <a:endParaRPr b="1" sz="2400">
              <a:solidFill>
                <a:srgbClr val="0000FF"/>
              </a:solidFill>
            </a:endParaRPr>
          </a:p>
          <a:p>
            <a:pPr indent="0" lvl="0" marL="0" rtl="0" algn="l">
              <a:spcBef>
                <a:spcPts val="0"/>
              </a:spcBef>
              <a:spcAft>
                <a:spcPts val="0"/>
              </a:spcAft>
              <a:buNone/>
            </a:pPr>
            <a:r>
              <a:t/>
            </a:r>
            <a:endParaRPr b="1" sz="2400">
              <a:solidFill>
                <a:srgbClr val="0000FF"/>
              </a:solidFill>
            </a:endParaRPr>
          </a:p>
          <a:p>
            <a:pPr indent="0" lvl="0" marL="0" rtl="0" algn="l">
              <a:spcBef>
                <a:spcPts val="0"/>
              </a:spcBef>
              <a:spcAft>
                <a:spcPts val="0"/>
              </a:spcAft>
              <a:buNone/>
            </a:pPr>
            <a:r>
              <a:rPr lang="en" sz="2400">
                <a:solidFill>
                  <a:srgbClr val="0000FF"/>
                </a:solidFill>
              </a:rPr>
              <a:t>[-2.5,</a:t>
            </a:r>
            <a:endParaRPr sz="2400">
              <a:solidFill>
                <a:srgbClr val="0000FF"/>
              </a:solidFill>
            </a:endParaRPr>
          </a:p>
          <a:p>
            <a:pPr indent="0" lvl="0" marL="0" rtl="0" algn="l">
              <a:spcBef>
                <a:spcPts val="0"/>
              </a:spcBef>
              <a:spcAft>
                <a:spcPts val="0"/>
              </a:spcAft>
              <a:buNone/>
            </a:pPr>
            <a:r>
              <a:rPr b="1" lang="en" sz="2400">
                <a:solidFill>
                  <a:srgbClr val="38761D"/>
                </a:solidFill>
              </a:rPr>
              <a:t>0.6</a:t>
            </a:r>
            <a:r>
              <a:rPr lang="en" sz="2400">
                <a:solidFill>
                  <a:srgbClr val="0000FF"/>
                </a:solidFill>
              </a:rPr>
              <a:t>,</a:t>
            </a:r>
            <a:endParaRPr sz="2400">
              <a:solidFill>
                <a:srgbClr val="0000FF"/>
              </a:solidFill>
            </a:endParaRPr>
          </a:p>
          <a:p>
            <a:pPr indent="0" lvl="0" marL="0" rtl="0" algn="l">
              <a:spcBef>
                <a:spcPts val="0"/>
              </a:spcBef>
              <a:spcAft>
                <a:spcPts val="0"/>
              </a:spcAft>
              <a:buNone/>
            </a:pPr>
            <a:r>
              <a:rPr lang="en" sz="2400">
                <a:solidFill>
                  <a:srgbClr val="0000FF"/>
                </a:solidFill>
              </a:rPr>
              <a:t>?,</a:t>
            </a:r>
            <a:endParaRPr sz="2400">
              <a:solidFill>
                <a:srgbClr val="0000FF"/>
              </a:solidFill>
            </a:endParaRPr>
          </a:p>
          <a:p>
            <a:pPr indent="0" lvl="0" marL="0" rtl="0" algn="l">
              <a:spcBef>
                <a:spcPts val="0"/>
              </a:spcBef>
              <a:spcAft>
                <a:spcPts val="0"/>
              </a:spcAft>
              <a:buNone/>
            </a:pPr>
            <a:r>
              <a:rPr lang="en" sz="2400">
                <a:solidFill>
                  <a:srgbClr val="0000FF"/>
                </a:solidFill>
              </a:rPr>
              <a:t>?,</a:t>
            </a:r>
            <a:endParaRPr sz="2400">
              <a:solidFill>
                <a:srgbClr val="0000FF"/>
              </a:solidFill>
            </a:endParaRPr>
          </a:p>
          <a:p>
            <a:pPr indent="0" lvl="0" marL="0" rtl="0" algn="l">
              <a:spcBef>
                <a:spcPts val="0"/>
              </a:spcBef>
              <a:spcAft>
                <a:spcPts val="0"/>
              </a:spcAft>
              <a:buNone/>
            </a:pPr>
            <a:r>
              <a:rPr lang="en" sz="2400">
                <a:solidFill>
                  <a:srgbClr val="0000FF"/>
                </a:solidFill>
              </a:rPr>
              <a:t>?,</a:t>
            </a:r>
            <a:endParaRPr sz="2400">
              <a:solidFill>
                <a:srgbClr val="0000FF"/>
              </a:solidFill>
            </a:endParaRPr>
          </a:p>
          <a:p>
            <a:pPr indent="0" lvl="0" marL="0" rtl="0" algn="l">
              <a:spcBef>
                <a:spcPts val="0"/>
              </a:spcBef>
              <a:spcAft>
                <a:spcPts val="0"/>
              </a:spcAft>
              <a:buNone/>
            </a:pPr>
            <a:r>
              <a:rPr lang="en" sz="2400">
                <a:solidFill>
                  <a:srgbClr val="0000FF"/>
                </a:solidFill>
              </a:rPr>
              <a:t>?,</a:t>
            </a:r>
            <a:endParaRPr sz="2400">
              <a:solidFill>
                <a:srgbClr val="0000FF"/>
              </a:solidFill>
            </a:endParaRPr>
          </a:p>
          <a:p>
            <a:pPr indent="0" lvl="0" marL="0" rtl="0" algn="l">
              <a:spcBef>
                <a:spcPts val="0"/>
              </a:spcBef>
              <a:spcAft>
                <a:spcPts val="0"/>
              </a:spcAft>
              <a:buNone/>
            </a:pPr>
            <a:r>
              <a:rPr lang="en" sz="2400">
                <a:solidFill>
                  <a:srgbClr val="0000FF"/>
                </a:solidFill>
              </a:rPr>
              <a:t>?,</a:t>
            </a:r>
            <a:endParaRPr sz="2400">
              <a:solidFill>
                <a:srgbClr val="0000FF"/>
              </a:solidFill>
            </a:endParaRPr>
          </a:p>
          <a:p>
            <a:pPr indent="0" lvl="0" marL="0" rtl="0" algn="l">
              <a:spcBef>
                <a:spcPts val="0"/>
              </a:spcBef>
              <a:spcAft>
                <a:spcPts val="0"/>
              </a:spcAft>
              <a:buNone/>
            </a:pPr>
            <a:r>
              <a:rPr lang="en" sz="2400">
                <a:solidFill>
                  <a:srgbClr val="0000FF"/>
                </a:solidFill>
              </a:rPr>
              <a:t>?,</a:t>
            </a:r>
            <a:endParaRPr sz="2400">
              <a:solidFill>
                <a:srgbClr val="0000FF"/>
              </a:solidFill>
            </a:endParaRPr>
          </a:p>
          <a:p>
            <a:pPr indent="0" lvl="0" marL="0" rtl="0" algn="l">
              <a:spcBef>
                <a:spcPts val="0"/>
              </a:spcBef>
              <a:spcAft>
                <a:spcPts val="0"/>
              </a:spcAft>
              <a:buNone/>
            </a:pPr>
            <a:r>
              <a:rPr lang="en" sz="2400">
                <a:solidFill>
                  <a:srgbClr val="0000FF"/>
                </a:solidFill>
              </a:rPr>
              <a:t>?,…]</a:t>
            </a:r>
            <a:endParaRPr b="1" sz="2400">
              <a:solidFill>
                <a:srgbClr val="0000FF"/>
              </a:solidFill>
            </a:endParaRPr>
          </a:p>
        </p:txBody>
      </p:sp>
      <p:sp>
        <p:nvSpPr>
          <p:cNvPr id="984" name="Google Shape;984;p82"/>
          <p:cNvSpPr/>
          <p:nvPr/>
        </p:nvSpPr>
        <p:spPr>
          <a:xfrm>
            <a:off x="5678650" y="2319450"/>
            <a:ext cx="3394500" cy="14898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85" name="Google Shape;985;p82"/>
          <p:cNvPicPr preferRelativeResize="0"/>
          <p:nvPr/>
        </p:nvPicPr>
        <p:blipFill>
          <a:blip r:embed="rId3">
            <a:alphaModFix/>
          </a:blip>
          <a:stretch>
            <a:fillRect/>
          </a:stretch>
        </p:blipFill>
        <p:spPr>
          <a:xfrm>
            <a:off x="6281400" y="3081450"/>
            <a:ext cx="2289975" cy="539525"/>
          </a:xfrm>
          <a:prstGeom prst="rect">
            <a:avLst/>
          </a:prstGeom>
          <a:noFill/>
          <a:ln cap="flat" cmpd="sng" w="19050">
            <a:solidFill>
              <a:srgbClr val="38761D"/>
            </a:solidFill>
            <a:prstDash val="solid"/>
            <a:round/>
            <a:headEnd len="sm" w="sm" type="none"/>
            <a:tailEnd len="sm" w="sm" type="none"/>
          </a:ln>
        </p:spPr>
      </p:pic>
      <p:cxnSp>
        <p:nvCxnSpPr>
          <p:cNvPr id="986" name="Google Shape;986;p82"/>
          <p:cNvCxnSpPr/>
          <p:nvPr/>
        </p:nvCxnSpPr>
        <p:spPr>
          <a:xfrm rot="10800000">
            <a:off x="7179100" y="1461125"/>
            <a:ext cx="354600" cy="716700"/>
          </a:xfrm>
          <a:prstGeom prst="straightConnector1">
            <a:avLst/>
          </a:prstGeom>
          <a:noFill/>
          <a:ln cap="flat" cmpd="sng" w="9525">
            <a:solidFill>
              <a:schemeClr val="dk2"/>
            </a:solidFill>
            <a:prstDash val="solid"/>
            <a:round/>
            <a:headEnd len="med" w="med" type="none"/>
            <a:tailEnd len="med" w="med" type="triangle"/>
          </a:ln>
        </p:spPr>
      </p:cxnSp>
      <p:sp>
        <p:nvSpPr>
          <p:cNvPr id="987" name="Google Shape;987;p82"/>
          <p:cNvSpPr txBox="1"/>
          <p:nvPr/>
        </p:nvSpPr>
        <p:spPr>
          <a:xfrm>
            <a:off x="197025" y="37300"/>
            <a:ext cx="23553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t>current W:</a:t>
            </a:r>
            <a:endParaRPr b="1" sz="2400"/>
          </a:p>
          <a:p>
            <a:pPr indent="0" lvl="0" marL="0" rtl="0" algn="l">
              <a:spcBef>
                <a:spcPts val="0"/>
              </a:spcBef>
              <a:spcAft>
                <a:spcPts val="0"/>
              </a:spcAft>
              <a:buNone/>
            </a:pPr>
            <a:r>
              <a:t/>
            </a:r>
            <a:endParaRPr b="1" sz="2400"/>
          </a:p>
          <a:p>
            <a:pPr indent="0" lvl="0" marL="0" rtl="0" algn="l">
              <a:spcBef>
                <a:spcPts val="0"/>
              </a:spcBef>
              <a:spcAft>
                <a:spcPts val="0"/>
              </a:spcAft>
              <a:buNone/>
            </a:pPr>
            <a:r>
              <a:rPr lang="en" sz="2400"/>
              <a:t>[0.34,</a:t>
            </a:r>
            <a:endParaRPr sz="2400"/>
          </a:p>
          <a:p>
            <a:pPr indent="0" lvl="0" marL="0" rtl="0" algn="l">
              <a:spcBef>
                <a:spcPts val="0"/>
              </a:spcBef>
              <a:spcAft>
                <a:spcPts val="0"/>
              </a:spcAft>
              <a:buNone/>
            </a:pPr>
            <a:r>
              <a:rPr lang="en" sz="2400"/>
              <a:t>-1.11,</a:t>
            </a:r>
            <a:endParaRPr sz="2400"/>
          </a:p>
          <a:p>
            <a:pPr indent="0" lvl="0" marL="0" rtl="0" algn="l">
              <a:spcBef>
                <a:spcPts val="0"/>
              </a:spcBef>
              <a:spcAft>
                <a:spcPts val="0"/>
              </a:spcAft>
              <a:buNone/>
            </a:pPr>
            <a:r>
              <a:rPr lang="en" sz="2400"/>
              <a:t>0.78,</a:t>
            </a:r>
            <a:endParaRPr sz="2400"/>
          </a:p>
          <a:p>
            <a:pPr indent="0" lvl="0" marL="0" rtl="0" algn="l">
              <a:spcBef>
                <a:spcPts val="0"/>
              </a:spcBef>
              <a:spcAft>
                <a:spcPts val="0"/>
              </a:spcAft>
              <a:buNone/>
            </a:pPr>
            <a:r>
              <a:rPr lang="en" sz="2400"/>
              <a:t>0.12,</a:t>
            </a:r>
            <a:endParaRPr sz="2400"/>
          </a:p>
          <a:p>
            <a:pPr indent="0" lvl="0" marL="0" rtl="0" algn="l">
              <a:spcBef>
                <a:spcPts val="0"/>
              </a:spcBef>
              <a:spcAft>
                <a:spcPts val="0"/>
              </a:spcAft>
              <a:buNone/>
            </a:pPr>
            <a:r>
              <a:rPr lang="en" sz="2400"/>
              <a:t>0.55,</a:t>
            </a:r>
            <a:endParaRPr sz="2400"/>
          </a:p>
          <a:p>
            <a:pPr indent="0" lvl="0" marL="0" rtl="0" algn="l">
              <a:spcBef>
                <a:spcPts val="0"/>
              </a:spcBef>
              <a:spcAft>
                <a:spcPts val="0"/>
              </a:spcAft>
              <a:buNone/>
            </a:pPr>
            <a:r>
              <a:rPr lang="en" sz="2400"/>
              <a:t>2.81,</a:t>
            </a:r>
            <a:endParaRPr sz="2400"/>
          </a:p>
          <a:p>
            <a:pPr indent="0" lvl="0" marL="0" rtl="0" algn="l">
              <a:spcBef>
                <a:spcPts val="0"/>
              </a:spcBef>
              <a:spcAft>
                <a:spcPts val="0"/>
              </a:spcAft>
              <a:buNone/>
            </a:pPr>
            <a:r>
              <a:rPr lang="en" sz="2400"/>
              <a:t>-3.1,</a:t>
            </a:r>
            <a:endParaRPr sz="2400"/>
          </a:p>
          <a:p>
            <a:pPr indent="0" lvl="0" marL="0" rtl="0" algn="l">
              <a:spcBef>
                <a:spcPts val="0"/>
              </a:spcBef>
              <a:spcAft>
                <a:spcPts val="0"/>
              </a:spcAft>
              <a:buNone/>
            </a:pPr>
            <a:r>
              <a:rPr lang="en" sz="2400"/>
              <a:t>-1.5,</a:t>
            </a:r>
            <a:endParaRPr sz="2400"/>
          </a:p>
          <a:p>
            <a:pPr indent="0" lvl="0" marL="0" rtl="0" algn="l">
              <a:spcBef>
                <a:spcPts val="0"/>
              </a:spcBef>
              <a:spcAft>
                <a:spcPts val="0"/>
              </a:spcAft>
              <a:buNone/>
            </a:pPr>
            <a:r>
              <a:rPr lang="en" sz="2400"/>
              <a:t>0.33,…] </a:t>
            </a:r>
            <a:endParaRPr sz="2400"/>
          </a:p>
          <a:p>
            <a:pPr indent="0" lvl="0" marL="0" rtl="0" algn="l">
              <a:spcBef>
                <a:spcPts val="0"/>
              </a:spcBef>
              <a:spcAft>
                <a:spcPts val="0"/>
              </a:spcAft>
              <a:buNone/>
            </a:pPr>
            <a:r>
              <a:rPr b="1" lang="en" sz="2400">
                <a:solidFill>
                  <a:srgbClr val="FF0000"/>
                </a:solidFill>
              </a:rPr>
              <a:t>loss 1.25347</a:t>
            </a:r>
            <a:endParaRPr b="1" sz="2400">
              <a:solidFill>
                <a:srgbClr val="FF0000"/>
              </a:solidFill>
            </a:endParaRPr>
          </a:p>
        </p:txBody>
      </p:sp>
      <p:cxnSp>
        <p:nvCxnSpPr>
          <p:cNvPr id="988" name="Google Shape;988;p82"/>
          <p:cNvCxnSpPr/>
          <p:nvPr/>
        </p:nvCxnSpPr>
        <p:spPr>
          <a:xfrm>
            <a:off x="2326800" y="63850"/>
            <a:ext cx="0" cy="4398300"/>
          </a:xfrm>
          <a:prstGeom prst="straightConnector1">
            <a:avLst/>
          </a:prstGeom>
          <a:noFill/>
          <a:ln cap="flat" cmpd="sng" w="9525">
            <a:solidFill>
              <a:schemeClr val="dk2"/>
            </a:solidFill>
            <a:prstDash val="solid"/>
            <a:round/>
            <a:headEnd len="med" w="med" type="none"/>
            <a:tailEnd len="med" w="med" type="none"/>
          </a:ln>
        </p:spPr>
      </p:cxnSp>
      <p:sp>
        <p:nvSpPr>
          <p:cNvPr id="989" name="Google Shape;989;p82"/>
          <p:cNvSpPr txBox="1"/>
          <p:nvPr/>
        </p:nvSpPr>
        <p:spPr>
          <a:xfrm>
            <a:off x="2406825" y="37300"/>
            <a:ext cx="33945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t>W + h </a:t>
            </a:r>
            <a:r>
              <a:rPr lang="en" sz="2400"/>
              <a:t>(second dim)</a:t>
            </a:r>
            <a:r>
              <a:rPr b="1" lang="en" sz="2400"/>
              <a:t>:</a:t>
            </a:r>
            <a:endParaRPr b="1" sz="2400"/>
          </a:p>
          <a:p>
            <a:pPr indent="0" lvl="0" marL="0" rtl="0" algn="l">
              <a:spcBef>
                <a:spcPts val="0"/>
              </a:spcBef>
              <a:spcAft>
                <a:spcPts val="0"/>
              </a:spcAft>
              <a:buNone/>
            </a:pPr>
            <a:r>
              <a:t/>
            </a:r>
            <a:endParaRPr b="1" sz="2400"/>
          </a:p>
          <a:p>
            <a:pPr indent="0" lvl="0" marL="0" rtl="0" algn="l">
              <a:spcBef>
                <a:spcPts val="0"/>
              </a:spcBef>
              <a:spcAft>
                <a:spcPts val="0"/>
              </a:spcAft>
              <a:buNone/>
            </a:pPr>
            <a:r>
              <a:rPr lang="en" sz="2400"/>
              <a:t>[0.34,</a:t>
            </a:r>
            <a:endParaRPr sz="2400"/>
          </a:p>
          <a:p>
            <a:pPr indent="0" lvl="0" marL="0" rtl="0" algn="l">
              <a:spcBef>
                <a:spcPts val="0"/>
              </a:spcBef>
              <a:spcAft>
                <a:spcPts val="0"/>
              </a:spcAft>
              <a:buNone/>
            </a:pPr>
            <a:r>
              <a:rPr lang="en" sz="2400"/>
              <a:t>-1.11</a:t>
            </a:r>
            <a:r>
              <a:rPr lang="en" sz="2400">
                <a:solidFill>
                  <a:schemeClr val="dk1"/>
                </a:solidFill>
              </a:rPr>
              <a:t> + </a:t>
            </a:r>
            <a:r>
              <a:rPr b="1" lang="en" sz="2400">
                <a:solidFill>
                  <a:schemeClr val="dk1"/>
                </a:solidFill>
              </a:rPr>
              <a:t>0.0001</a:t>
            </a:r>
            <a:r>
              <a:rPr lang="en" sz="2400"/>
              <a:t>,</a:t>
            </a:r>
            <a:endParaRPr sz="2400"/>
          </a:p>
          <a:p>
            <a:pPr indent="0" lvl="0" marL="0" rtl="0" algn="l">
              <a:spcBef>
                <a:spcPts val="0"/>
              </a:spcBef>
              <a:spcAft>
                <a:spcPts val="0"/>
              </a:spcAft>
              <a:buNone/>
            </a:pPr>
            <a:r>
              <a:rPr lang="en" sz="2400"/>
              <a:t>0.78,</a:t>
            </a:r>
            <a:endParaRPr sz="2400"/>
          </a:p>
          <a:p>
            <a:pPr indent="0" lvl="0" marL="0" rtl="0" algn="l">
              <a:spcBef>
                <a:spcPts val="0"/>
              </a:spcBef>
              <a:spcAft>
                <a:spcPts val="0"/>
              </a:spcAft>
              <a:buNone/>
            </a:pPr>
            <a:r>
              <a:rPr lang="en" sz="2400"/>
              <a:t>0.12,</a:t>
            </a:r>
            <a:endParaRPr sz="2400"/>
          </a:p>
          <a:p>
            <a:pPr indent="0" lvl="0" marL="0" rtl="0" algn="l">
              <a:spcBef>
                <a:spcPts val="0"/>
              </a:spcBef>
              <a:spcAft>
                <a:spcPts val="0"/>
              </a:spcAft>
              <a:buNone/>
            </a:pPr>
            <a:r>
              <a:rPr lang="en" sz="2400"/>
              <a:t>0.55,</a:t>
            </a:r>
            <a:endParaRPr sz="2400"/>
          </a:p>
          <a:p>
            <a:pPr indent="0" lvl="0" marL="0" rtl="0" algn="l">
              <a:spcBef>
                <a:spcPts val="0"/>
              </a:spcBef>
              <a:spcAft>
                <a:spcPts val="0"/>
              </a:spcAft>
              <a:buNone/>
            </a:pPr>
            <a:r>
              <a:rPr lang="en" sz="2400"/>
              <a:t>2.81,</a:t>
            </a:r>
            <a:endParaRPr sz="2400"/>
          </a:p>
          <a:p>
            <a:pPr indent="0" lvl="0" marL="0" rtl="0" algn="l">
              <a:spcBef>
                <a:spcPts val="0"/>
              </a:spcBef>
              <a:spcAft>
                <a:spcPts val="0"/>
              </a:spcAft>
              <a:buNone/>
            </a:pPr>
            <a:r>
              <a:rPr lang="en" sz="2400"/>
              <a:t>-3.1,</a:t>
            </a:r>
            <a:endParaRPr sz="2400"/>
          </a:p>
          <a:p>
            <a:pPr indent="0" lvl="0" marL="0" rtl="0" algn="l">
              <a:spcBef>
                <a:spcPts val="0"/>
              </a:spcBef>
              <a:spcAft>
                <a:spcPts val="0"/>
              </a:spcAft>
              <a:buNone/>
            </a:pPr>
            <a:r>
              <a:rPr lang="en" sz="2400"/>
              <a:t>-1.5,</a:t>
            </a:r>
            <a:endParaRPr sz="2400"/>
          </a:p>
          <a:p>
            <a:pPr indent="0" lvl="0" marL="0" rtl="0" algn="l">
              <a:spcBef>
                <a:spcPts val="0"/>
              </a:spcBef>
              <a:spcAft>
                <a:spcPts val="0"/>
              </a:spcAft>
              <a:buNone/>
            </a:pPr>
            <a:r>
              <a:rPr lang="en" sz="2400"/>
              <a:t>0.33,…] </a:t>
            </a:r>
            <a:endParaRPr sz="2400"/>
          </a:p>
          <a:p>
            <a:pPr indent="0" lvl="0" marL="0" rtl="0" algn="l">
              <a:spcBef>
                <a:spcPts val="0"/>
              </a:spcBef>
              <a:spcAft>
                <a:spcPts val="0"/>
              </a:spcAft>
              <a:buNone/>
            </a:pPr>
            <a:r>
              <a:rPr b="1" lang="en" sz="2400">
                <a:solidFill>
                  <a:srgbClr val="FF0000"/>
                </a:solidFill>
              </a:rPr>
              <a:t>loss 1.25353</a:t>
            </a:r>
            <a:endParaRPr b="1" sz="2400">
              <a:solidFill>
                <a:srgbClr val="FF0000"/>
              </a:solidFill>
            </a:endParaRPr>
          </a:p>
        </p:txBody>
      </p:sp>
      <p:cxnSp>
        <p:nvCxnSpPr>
          <p:cNvPr id="990" name="Google Shape;990;p82"/>
          <p:cNvCxnSpPr/>
          <p:nvPr/>
        </p:nvCxnSpPr>
        <p:spPr>
          <a:xfrm>
            <a:off x="5424100" y="85125"/>
            <a:ext cx="0" cy="4426500"/>
          </a:xfrm>
          <a:prstGeom prst="straightConnector1">
            <a:avLst/>
          </a:prstGeom>
          <a:noFill/>
          <a:ln cap="flat" cmpd="sng" w="9525">
            <a:solidFill>
              <a:schemeClr val="dk2"/>
            </a:solidFill>
            <a:prstDash val="solid"/>
            <a:round/>
            <a:headEnd len="med" w="med" type="none"/>
            <a:tailEnd len="med" w="med" type="none"/>
          </a:ln>
        </p:spPr>
      </p:cxnSp>
      <p:sp>
        <p:nvSpPr>
          <p:cNvPr id="991" name="Google Shape;991;p82"/>
          <p:cNvSpPr txBox="1"/>
          <p:nvPr/>
        </p:nvSpPr>
        <p:spPr>
          <a:xfrm>
            <a:off x="5678650" y="2307800"/>
            <a:ext cx="3394500" cy="62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rgbClr val="38761D"/>
                </a:solidFill>
              </a:rPr>
              <a:t>(</a:t>
            </a:r>
            <a:r>
              <a:rPr lang="en" sz="2000">
                <a:solidFill>
                  <a:srgbClr val="FF0000"/>
                </a:solidFill>
              </a:rPr>
              <a:t>1.25353</a:t>
            </a:r>
            <a:r>
              <a:rPr lang="en" sz="2000">
                <a:solidFill>
                  <a:srgbClr val="38761D"/>
                </a:solidFill>
              </a:rPr>
              <a:t> - </a:t>
            </a:r>
            <a:r>
              <a:rPr lang="en" sz="2000">
                <a:solidFill>
                  <a:srgbClr val="FF0000"/>
                </a:solidFill>
              </a:rPr>
              <a:t>1.25347</a:t>
            </a:r>
            <a:r>
              <a:rPr lang="en" sz="2000">
                <a:solidFill>
                  <a:srgbClr val="38761D"/>
                </a:solidFill>
              </a:rPr>
              <a:t>)/0.0001</a:t>
            </a:r>
            <a:endParaRPr sz="2000">
              <a:solidFill>
                <a:srgbClr val="38761D"/>
              </a:solidFill>
            </a:endParaRPr>
          </a:p>
          <a:p>
            <a:pPr indent="0" lvl="0" marL="0" rtl="0" algn="l">
              <a:spcBef>
                <a:spcPts val="0"/>
              </a:spcBef>
              <a:spcAft>
                <a:spcPts val="0"/>
              </a:spcAft>
              <a:buNone/>
            </a:pPr>
            <a:r>
              <a:rPr lang="en" sz="2000">
                <a:solidFill>
                  <a:srgbClr val="38761D"/>
                </a:solidFill>
              </a:rPr>
              <a:t>= 0.6</a:t>
            </a:r>
            <a:endParaRPr sz="2000">
              <a:solidFill>
                <a:srgbClr val="38761D"/>
              </a:solidFill>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5" name="Shape 995"/>
        <p:cNvGrpSpPr/>
        <p:nvPr/>
      </p:nvGrpSpPr>
      <p:grpSpPr>
        <a:xfrm>
          <a:off x="0" y="0"/>
          <a:ext cx="0" cy="0"/>
          <a:chOff x="0" y="0"/>
          <a:chExt cx="0" cy="0"/>
        </a:xfrm>
      </p:grpSpPr>
      <p:sp>
        <p:nvSpPr>
          <p:cNvPr id="996" name="Google Shape;996;p83"/>
          <p:cNvSpPr txBox="1"/>
          <p:nvPr>
            <p:ph idx="12" type="sldNum"/>
          </p:nvPr>
        </p:nvSpPr>
        <p:spPr>
          <a:xfrm>
            <a:off x="6503289" y="466785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997" name="Google Shape;997;p83"/>
          <p:cNvSpPr txBox="1"/>
          <p:nvPr/>
        </p:nvSpPr>
        <p:spPr>
          <a:xfrm>
            <a:off x="6503300" y="85125"/>
            <a:ext cx="23553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0000FF"/>
                </a:solidFill>
              </a:rPr>
              <a:t>gradient dW:</a:t>
            </a:r>
            <a:endParaRPr b="1" sz="2400">
              <a:solidFill>
                <a:srgbClr val="0000FF"/>
              </a:solidFill>
            </a:endParaRPr>
          </a:p>
          <a:p>
            <a:pPr indent="0" lvl="0" marL="0" rtl="0" algn="l">
              <a:spcBef>
                <a:spcPts val="0"/>
              </a:spcBef>
              <a:spcAft>
                <a:spcPts val="0"/>
              </a:spcAft>
              <a:buNone/>
            </a:pPr>
            <a:r>
              <a:t/>
            </a:r>
            <a:endParaRPr b="1" sz="2400">
              <a:solidFill>
                <a:srgbClr val="0000FF"/>
              </a:solidFill>
            </a:endParaRPr>
          </a:p>
          <a:p>
            <a:pPr indent="0" lvl="0" marL="0" rtl="0" algn="l">
              <a:spcBef>
                <a:spcPts val="0"/>
              </a:spcBef>
              <a:spcAft>
                <a:spcPts val="0"/>
              </a:spcAft>
              <a:buNone/>
            </a:pPr>
            <a:r>
              <a:rPr lang="en" sz="2400">
                <a:solidFill>
                  <a:srgbClr val="0000FF"/>
                </a:solidFill>
              </a:rPr>
              <a:t>[-2.5,</a:t>
            </a:r>
            <a:endParaRPr sz="2400">
              <a:solidFill>
                <a:srgbClr val="0000FF"/>
              </a:solidFill>
            </a:endParaRPr>
          </a:p>
          <a:p>
            <a:pPr indent="0" lvl="0" marL="0" rtl="0" algn="l">
              <a:spcBef>
                <a:spcPts val="0"/>
              </a:spcBef>
              <a:spcAft>
                <a:spcPts val="0"/>
              </a:spcAft>
              <a:buNone/>
            </a:pPr>
            <a:r>
              <a:rPr lang="en" sz="2400">
                <a:solidFill>
                  <a:srgbClr val="0000FF"/>
                </a:solidFill>
              </a:rPr>
              <a:t>0.6,</a:t>
            </a:r>
            <a:endParaRPr sz="2400">
              <a:solidFill>
                <a:srgbClr val="0000FF"/>
              </a:solidFill>
            </a:endParaRPr>
          </a:p>
          <a:p>
            <a:pPr indent="0" lvl="0" marL="0" rtl="0" algn="l">
              <a:spcBef>
                <a:spcPts val="0"/>
              </a:spcBef>
              <a:spcAft>
                <a:spcPts val="0"/>
              </a:spcAft>
              <a:buNone/>
            </a:pPr>
            <a:r>
              <a:rPr lang="en" sz="2400">
                <a:solidFill>
                  <a:srgbClr val="0000FF"/>
                </a:solidFill>
              </a:rPr>
              <a:t>?,</a:t>
            </a:r>
            <a:endParaRPr sz="2400">
              <a:solidFill>
                <a:srgbClr val="0000FF"/>
              </a:solidFill>
            </a:endParaRPr>
          </a:p>
          <a:p>
            <a:pPr indent="0" lvl="0" marL="0" rtl="0" algn="l">
              <a:spcBef>
                <a:spcPts val="0"/>
              </a:spcBef>
              <a:spcAft>
                <a:spcPts val="0"/>
              </a:spcAft>
              <a:buNone/>
            </a:pPr>
            <a:r>
              <a:rPr lang="en" sz="2400">
                <a:solidFill>
                  <a:srgbClr val="0000FF"/>
                </a:solidFill>
              </a:rPr>
              <a:t>?,</a:t>
            </a:r>
            <a:endParaRPr sz="2400">
              <a:solidFill>
                <a:srgbClr val="0000FF"/>
              </a:solidFill>
            </a:endParaRPr>
          </a:p>
          <a:p>
            <a:pPr indent="0" lvl="0" marL="0" rtl="0" algn="l">
              <a:spcBef>
                <a:spcPts val="0"/>
              </a:spcBef>
              <a:spcAft>
                <a:spcPts val="0"/>
              </a:spcAft>
              <a:buNone/>
            </a:pPr>
            <a:r>
              <a:rPr lang="en" sz="2400">
                <a:solidFill>
                  <a:srgbClr val="0000FF"/>
                </a:solidFill>
              </a:rPr>
              <a:t>?,</a:t>
            </a:r>
            <a:endParaRPr sz="2400">
              <a:solidFill>
                <a:srgbClr val="0000FF"/>
              </a:solidFill>
            </a:endParaRPr>
          </a:p>
          <a:p>
            <a:pPr indent="0" lvl="0" marL="0" rtl="0" algn="l">
              <a:spcBef>
                <a:spcPts val="0"/>
              </a:spcBef>
              <a:spcAft>
                <a:spcPts val="0"/>
              </a:spcAft>
              <a:buNone/>
            </a:pPr>
            <a:r>
              <a:rPr lang="en" sz="2400">
                <a:solidFill>
                  <a:srgbClr val="0000FF"/>
                </a:solidFill>
              </a:rPr>
              <a:t>?,</a:t>
            </a:r>
            <a:endParaRPr sz="2400">
              <a:solidFill>
                <a:srgbClr val="0000FF"/>
              </a:solidFill>
            </a:endParaRPr>
          </a:p>
          <a:p>
            <a:pPr indent="0" lvl="0" marL="0" rtl="0" algn="l">
              <a:spcBef>
                <a:spcPts val="0"/>
              </a:spcBef>
              <a:spcAft>
                <a:spcPts val="0"/>
              </a:spcAft>
              <a:buNone/>
            </a:pPr>
            <a:r>
              <a:rPr lang="en" sz="2400">
                <a:solidFill>
                  <a:srgbClr val="0000FF"/>
                </a:solidFill>
              </a:rPr>
              <a:t>?,</a:t>
            </a:r>
            <a:endParaRPr sz="2400">
              <a:solidFill>
                <a:srgbClr val="0000FF"/>
              </a:solidFill>
            </a:endParaRPr>
          </a:p>
          <a:p>
            <a:pPr indent="0" lvl="0" marL="0" rtl="0" algn="l">
              <a:spcBef>
                <a:spcPts val="0"/>
              </a:spcBef>
              <a:spcAft>
                <a:spcPts val="0"/>
              </a:spcAft>
              <a:buNone/>
            </a:pPr>
            <a:r>
              <a:rPr lang="en" sz="2400">
                <a:solidFill>
                  <a:srgbClr val="0000FF"/>
                </a:solidFill>
              </a:rPr>
              <a:t>?,</a:t>
            </a:r>
            <a:endParaRPr sz="2400">
              <a:solidFill>
                <a:srgbClr val="0000FF"/>
              </a:solidFill>
            </a:endParaRPr>
          </a:p>
          <a:p>
            <a:pPr indent="0" lvl="0" marL="0" rtl="0" algn="l">
              <a:spcBef>
                <a:spcPts val="0"/>
              </a:spcBef>
              <a:spcAft>
                <a:spcPts val="0"/>
              </a:spcAft>
              <a:buNone/>
            </a:pPr>
            <a:r>
              <a:rPr lang="en" sz="2400">
                <a:solidFill>
                  <a:srgbClr val="0000FF"/>
                </a:solidFill>
              </a:rPr>
              <a:t>?,…]</a:t>
            </a:r>
            <a:endParaRPr b="1" sz="2400">
              <a:solidFill>
                <a:srgbClr val="0000FF"/>
              </a:solidFill>
            </a:endParaRPr>
          </a:p>
        </p:txBody>
      </p:sp>
      <p:sp>
        <p:nvSpPr>
          <p:cNvPr id="998" name="Google Shape;998;p83"/>
          <p:cNvSpPr txBox="1"/>
          <p:nvPr/>
        </p:nvSpPr>
        <p:spPr>
          <a:xfrm>
            <a:off x="197025" y="37300"/>
            <a:ext cx="23553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t>current W:</a:t>
            </a:r>
            <a:endParaRPr b="1" sz="2400"/>
          </a:p>
          <a:p>
            <a:pPr indent="0" lvl="0" marL="0" rtl="0" algn="l">
              <a:spcBef>
                <a:spcPts val="0"/>
              </a:spcBef>
              <a:spcAft>
                <a:spcPts val="0"/>
              </a:spcAft>
              <a:buNone/>
            </a:pPr>
            <a:r>
              <a:t/>
            </a:r>
            <a:endParaRPr b="1" sz="2400"/>
          </a:p>
          <a:p>
            <a:pPr indent="0" lvl="0" marL="0" rtl="0" algn="l">
              <a:spcBef>
                <a:spcPts val="0"/>
              </a:spcBef>
              <a:spcAft>
                <a:spcPts val="0"/>
              </a:spcAft>
              <a:buNone/>
            </a:pPr>
            <a:r>
              <a:rPr lang="en" sz="2400"/>
              <a:t>[0.34,</a:t>
            </a:r>
            <a:endParaRPr sz="2400"/>
          </a:p>
          <a:p>
            <a:pPr indent="0" lvl="0" marL="0" rtl="0" algn="l">
              <a:spcBef>
                <a:spcPts val="0"/>
              </a:spcBef>
              <a:spcAft>
                <a:spcPts val="0"/>
              </a:spcAft>
              <a:buNone/>
            </a:pPr>
            <a:r>
              <a:rPr lang="en" sz="2400"/>
              <a:t>-1.11,</a:t>
            </a:r>
            <a:endParaRPr sz="2400"/>
          </a:p>
          <a:p>
            <a:pPr indent="0" lvl="0" marL="0" rtl="0" algn="l">
              <a:spcBef>
                <a:spcPts val="0"/>
              </a:spcBef>
              <a:spcAft>
                <a:spcPts val="0"/>
              </a:spcAft>
              <a:buNone/>
            </a:pPr>
            <a:r>
              <a:rPr lang="en" sz="2400"/>
              <a:t>0.78,</a:t>
            </a:r>
            <a:endParaRPr sz="2400"/>
          </a:p>
          <a:p>
            <a:pPr indent="0" lvl="0" marL="0" rtl="0" algn="l">
              <a:spcBef>
                <a:spcPts val="0"/>
              </a:spcBef>
              <a:spcAft>
                <a:spcPts val="0"/>
              </a:spcAft>
              <a:buNone/>
            </a:pPr>
            <a:r>
              <a:rPr lang="en" sz="2400"/>
              <a:t>0.12,</a:t>
            </a:r>
            <a:endParaRPr sz="2400"/>
          </a:p>
          <a:p>
            <a:pPr indent="0" lvl="0" marL="0" rtl="0" algn="l">
              <a:spcBef>
                <a:spcPts val="0"/>
              </a:spcBef>
              <a:spcAft>
                <a:spcPts val="0"/>
              </a:spcAft>
              <a:buNone/>
            </a:pPr>
            <a:r>
              <a:rPr lang="en" sz="2400"/>
              <a:t>0.55,</a:t>
            </a:r>
            <a:endParaRPr sz="2400"/>
          </a:p>
          <a:p>
            <a:pPr indent="0" lvl="0" marL="0" rtl="0" algn="l">
              <a:spcBef>
                <a:spcPts val="0"/>
              </a:spcBef>
              <a:spcAft>
                <a:spcPts val="0"/>
              </a:spcAft>
              <a:buNone/>
            </a:pPr>
            <a:r>
              <a:rPr lang="en" sz="2400"/>
              <a:t>2.81,</a:t>
            </a:r>
            <a:endParaRPr sz="2400"/>
          </a:p>
          <a:p>
            <a:pPr indent="0" lvl="0" marL="0" rtl="0" algn="l">
              <a:spcBef>
                <a:spcPts val="0"/>
              </a:spcBef>
              <a:spcAft>
                <a:spcPts val="0"/>
              </a:spcAft>
              <a:buNone/>
            </a:pPr>
            <a:r>
              <a:rPr lang="en" sz="2400"/>
              <a:t>-3.1,</a:t>
            </a:r>
            <a:endParaRPr sz="2400"/>
          </a:p>
          <a:p>
            <a:pPr indent="0" lvl="0" marL="0" rtl="0" algn="l">
              <a:spcBef>
                <a:spcPts val="0"/>
              </a:spcBef>
              <a:spcAft>
                <a:spcPts val="0"/>
              </a:spcAft>
              <a:buNone/>
            </a:pPr>
            <a:r>
              <a:rPr lang="en" sz="2400"/>
              <a:t>-1.5,</a:t>
            </a:r>
            <a:endParaRPr sz="2400"/>
          </a:p>
          <a:p>
            <a:pPr indent="0" lvl="0" marL="0" rtl="0" algn="l">
              <a:spcBef>
                <a:spcPts val="0"/>
              </a:spcBef>
              <a:spcAft>
                <a:spcPts val="0"/>
              </a:spcAft>
              <a:buNone/>
            </a:pPr>
            <a:r>
              <a:rPr lang="en" sz="2400"/>
              <a:t>0.33,…] </a:t>
            </a:r>
            <a:endParaRPr sz="2400"/>
          </a:p>
          <a:p>
            <a:pPr indent="0" lvl="0" marL="0" rtl="0" algn="l">
              <a:spcBef>
                <a:spcPts val="0"/>
              </a:spcBef>
              <a:spcAft>
                <a:spcPts val="0"/>
              </a:spcAft>
              <a:buNone/>
            </a:pPr>
            <a:r>
              <a:rPr b="1" lang="en" sz="2400">
                <a:solidFill>
                  <a:srgbClr val="FF0000"/>
                </a:solidFill>
              </a:rPr>
              <a:t>loss 1.25347</a:t>
            </a:r>
            <a:endParaRPr b="1" sz="2400">
              <a:solidFill>
                <a:srgbClr val="FF0000"/>
              </a:solidFill>
            </a:endParaRPr>
          </a:p>
        </p:txBody>
      </p:sp>
      <p:cxnSp>
        <p:nvCxnSpPr>
          <p:cNvPr id="999" name="Google Shape;999;p83"/>
          <p:cNvCxnSpPr/>
          <p:nvPr/>
        </p:nvCxnSpPr>
        <p:spPr>
          <a:xfrm>
            <a:off x="2326800" y="63850"/>
            <a:ext cx="0" cy="4398300"/>
          </a:xfrm>
          <a:prstGeom prst="straightConnector1">
            <a:avLst/>
          </a:prstGeom>
          <a:noFill/>
          <a:ln cap="flat" cmpd="sng" w="9525">
            <a:solidFill>
              <a:schemeClr val="dk2"/>
            </a:solidFill>
            <a:prstDash val="solid"/>
            <a:round/>
            <a:headEnd len="med" w="med" type="none"/>
            <a:tailEnd len="med" w="med" type="none"/>
          </a:ln>
        </p:spPr>
      </p:cxnSp>
      <p:sp>
        <p:nvSpPr>
          <p:cNvPr id="1000" name="Google Shape;1000;p83"/>
          <p:cNvSpPr txBox="1"/>
          <p:nvPr/>
        </p:nvSpPr>
        <p:spPr>
          <a:xfrm>
            <a:off x="2406825" y="37300"/>
            <a:ext cx="33945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t>W + h </a:t>
            </a:r>
            <a:r>
              <a:rPr lang="en" sz="2400"/>
              <a:t>(third dim)</a:t>
            </a:r>
            <a:r>
              <a:rPr b="1" lang="en" sz="2400"/>
              <a:t>:</a:t>
            </a:r>
            <a:endParaRPr b="1" sz="2400"/>
          </a:p>
          <a:p>
            <a:pPr indent="0" lvl="0" marL="0" rtl="0" algn="l">
              <a:spcBef>
                <a:spcPts val="0"/>
              </a:spcBef>
              <a:spcAft>
                <a:spcPts val="0"/>
              </a:spcAft>
              <a:buNone/>
            </a:pPr>
            <a:r>
              <a:t/>
            </a:r>
            <a:endParaRPr b="1" sz="2400"/>
          </a:p>
          <a:p>
            <a:pPr indent="0" lvl="0" marL="0" rtl="0" algn="l">
              <a:spcBef>
                <a:spcPts val="0"/>
              </a:spcBef>
              <a:spcAft>
                <a:spcPts val="0"/>
              </a:spcAft>
              <a:buNone/>
            </a:pPr>
            <a:r>
              <a:rPr lang="en" sz="2400"/>
              <a:t>[0.34,</a:t>
            </a:r>
            <a:endParaRPr sz="2400"/>
          </a:p>
          <a:p>
            <a:pPr indent="0" lvl="0" marL="0" rtl="0" algn="l">
              <a:spcBef>
                <a:spcPts val="0"/>
              </a:spcBef>
              <a:spcAft>
                <a:spcPts val="0"/>
              </a:spcAft>
              <a:buNone/>
            </a:pPr>
            <a:r>
              <a:rPr lang="en" sz="2400"/>
              <a:t>-1.11,</a:t>
            </a:r>
            <a:endParaRPr sz="2400"/>
          </a:p>
          <a:p>
            <a:pPr indent="0" lvl="0" marL="0" rtl="0" algn="l">
              <a:spcBef>
                <a:spcPts val="0"/>
              </a:spcBef>
              <a:spcAft>
                <a:spcPts val="0"/>
              </a:spcAft>
              <a:buNone/>
            </a:pPr>
            <a:r>
              <a:rPr lang="en" sz="2400"/>
              <a:t>0.78</a:t>
            </a:r>
            <a:r>
              <a:rPr lang="en" sz="2400">
                <a:solidFill>
                  <a:schemeClr val="dk1"/>
                </a:solidFill>
              </a:rPr>
              <a:t> + </a:t>
            </a:r>
            <a:r>
              <a:rPr b="1" lang="en" sz="2400">
                <a:solidFill>
                  <a:schemeClr val="dk1"/>
                </a:solidFill>
              </a:rPr>
              <a:t>0.0001</a:t>
            </a:r>
            <a:r>
              <a:rPr lang="en" sz="2400"/>
              <a:t>,</a:t>
            </a:r>
            <a:endParaRPr sz="2400"/>
          </a:p>
          <a:p>
            <a:pPr indent="0" lvl="0" marL="0" rtl="0" algn="l">
              <a:spcBef>
                <a:spcPts val="0"/>
              </a:spcBef>
              <a:spcAft>
                <a:spcPts val="0"/>
              </a:spcAft>
              <a:buNone/>
            </a:pPr>
            <a:r>
              <a:rPr lang="en" sz="2400"/>
              <a:t>0.12,</a:t>
            </a:r>
            <a:endParaRPr sz="2400"/>
          </a:p>
          <a:p>
            <a:pPr indent="0" lvl="0" marL="0" rtl="0" algn="l">
              <a:spcBef>
                <a:spcPts val="0"/>
              </a:spcBef>
              <a:spcAft>
                <a:spcPts val="0"/>
              </a:spcAft>
              <a:buNone/>
            </a:pPr>
            <a:r>
              <a:rPr lang="en" sz="2400"/>
              <a:t>0.55,</a:t>
            </a:r>
            <a:endParaRPr sz="2400"/>
          </a:p>
          <a:p>
            <a:pPr indent="0" lvl="0" marL="0" rtl="0" algn="l">
              <a:spcBef>
                <a:spcPts val="0"/>
              </a:spcBef>
              <a:spcAft>
                <a:spcPts val="0"/>
              </a:spcAft>
              <a:buNone/>
            </a:pPr>
            <a:r>
              <a:rPr lang="en" sz="2400"/>
              <a:t>2.81,</a:t>
            </a:r>
            <a:endParaRPr sz="2400"/>
          </a:p>
          <a:p>
            <a:pPr indent="0" lvl="0" marL="0" rtl="0" algn="l">
              <a:spcBef>
                <a:spcPts val="0"/>
              </a:spcBef>
              <a:spcAft>
                <a:spcPts val="0"/>
              </a:spcAft>
              <a:buNone/>
            </a:pPr>
            <a:r>
              <a:rPr lang="en" sz="2400"/>
              <a:t>-3.1,</a:t>
            </a:r>
            <a:endParaRPr sz="2400"/>
          </a:p>
          <a:p>
            <a:pPr indent="0" lvl="0" marL="0" rtl="0" algn="l">
              <a:spcBef>
                <a:spcPts val="0"/>
              </a:spcBef>
              <a:spcAft>
                <a:spcPts val="0"/>
              </a:spcAft>
              <a:buNone/>
            </a:pPr>
            <a:r>
              <a:rPr lang="en" sz="2400"/>
              <a:t>-1.5,</a:t>
            </a:r>
            <a:endParaRPr sz="2400"/>
          </a:p>
          <a:p>
            <a:pPr indent="0" lvl="0" marL="0" rtl="0" algn="l">
              <a:spcBef>
                <a:spcPts val="0"/>
              </a:spcBef>
              <a:spcAft>
                <a:spcPts val="0"/>
              </a:spcAft>
              <a:buNone/>
            </a:pPr>
            <a:r>
              <a:rPr lang="en" sz="2400"/>
              <a:t>0.33,…] </a:t>
            </a:r>
            <a:endParaRPr sz="2400"/>
          </a:p>
          <a:p>
            <a:pPr indent="0" lvl="0" marL="0" rtl="0" algn="l">
              <a:spcBef>
                <a:spcPts val="0"/>
              </a:spcBef>
              <a:spcAft>
                <a:spcPts val="0"/>
              </a:spcAft>
              <a:buNone/>
            </a:pPr>
            <a:r>
              <a:rPr b="1" lang="en" sz="2400">
                <a:solidFill>
                  <a:srgbClr val="FF0000"/>
                </a:solidFill>
              </a:rPr>
              <a:t>loss 1.25347</a:t>
            </a:r>
            <a:endParaRPr b="1" sz="2400">
              <a:solidFill>
                <a:srgbClr val="FF0000"/>
              </a:solidFill>
            </a:endParaRPr>
          </a:p>
        </p:txBody>
      </p:sp>
      <p:cxnSp>
        <p:nvCxnSpPr>
          <p:cNvPr id="1001" name="Google Shape;1001;p83"/>
          <p:cNvCxnSpPr/>
          <p:nvPr/>
        </p:nvCxnSpPr>
        <p:spPr>
          <a:xfrm>
            <a:off x="5424100" y="85125"/>
            <a:ext cx="0" cy="44265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5" name="Shape 1005"/>
        <p:cNvGrpSpPr/>
        <p:nvPr/>
      </p:nvGrpSpPr>
      <p:grpSpPr>
        <a:xfrm>
          <a:off x="0" y="0"/>
          <a:ext cx="0" cy="0"/>
          <a:chOff x="0" y="0"/>
          <a:chExt cx="0" cy="0"/>
        </a:xfrm>
      </p:grpSpPr>
      <p:sp>
        <p:nvSpPr>
          <p:cNvPr id="1006" name="Google Shape;1006;p84"/>
          <p:cNvSpPr txBox="1"/>
          <p:nvPr>
            <p:ph idx="12" type="sldNum"/>
          </p:nvPr>
        </p:nvSpPr>
        <p:spPr>
          <a:xfrm>
            <a:off x="6503289" y="466785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007" name="Google Shape;1007;p84"/>
          <p:cNvSpPr txBox="1"/>
          <p:nvPr/>
        </p:nvSpPr>
        <p:spPr>
          <a:xfrm>
            <a:off x="6503300" y="85125"/>
            <a:ext cx="23553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0000FF"/>
                </a:solidFill>
              </a:rPr>
              <a:t>gradient dW:</a:t>
            </a:r>
            <a:endParaRPr b="1" sz="2400">
              <a:solidFill>
                <a:srgbClr val="0000FF"/>
              </a:solidFill>
            </a:endParaRPr>
          </a:p>
          <a:p>
            <a:pPr indent="0" lvl="0" marL="0" rtl="0" algn="l">
              <a:spcBef>
                <a:spcPts val="0"/>
              </a:spcBef>
              <a:spcAft>
                <a:spcPts val="0"/>
              </a:spcAft>
              <a:buNone/>
            </a:pPr>
            <a:r>
              <a:t/>
            </a:r>
            <a:endParaRPr b="1" sz="2400">
              <a:solidFill>
                <a:srgbClr val="0000FF"/>
              </a:solidFill>
            </a:endParaRPr>
          </a:p>
          <a:p>
            <a:pPr indent="0" lvl="0" marL="0" rtl="0" algn="l">
              <a:spcBef>
                <a:spcPts val="0"/>
              </a:spcBef>
              <a:spcAft>
                <a:spcPts val="0"/>
              </a:spcAft>
              <a:buNone/>
            </a:pPr>
            <a:r>
              <a:rPr lang="en" sz="2400">
                <a:solidFill>
                  <a:srgbClr val="0000FF"/>
                </a:solidFill>
              </a:rPr>
              <a:t>[-2.5,</a:t>
            </a:r>
            <a:endParaRPr sz="2400">
              <a:solidFill>
                <a:srgbClr val="0000FF"/>
              </a:solidFill>
            </a:endParaRPr>
          </a:p>
          <a:p>
            <a:pPr indent="0" lvl="0" marL="0" rtl="0" algn="l">
              <a:spcBef>
                <a:spcPts val="0"/>
              </a:spcBef>
              <a:spcAft>
                <a:spcPts val="0"/>
              </a:spcAft>
              <a:buNone/>
            </a:pPr>
            <a:r>
              <a:rPr lang="en" sz="2400">
                <a:solidFill>
                  <a:srgbClr val="0000FF"/>
                </a:solidFill>
              </a:rPr>
              <a:t>0.6,</a:t>
            </a:r>
            <a:endParaRPr sz="2400">
              <a:solidFill>
                <a:srgbClr val="0000FF"/>
              </a:solidFill>
            </a:endParaRPr>
          </a:p>
          <a:p>
            <a:pPr indent="0" lvl="0" marL="0" rtl="0" algn="l">
              <a:spcBef>
                <a:spcPts val="0"/>
              </a:spcBef>
              <a:spcAft>
                <a:spcPts val="0"/>
              </a:spcAft>
              <a:buNone/>
            </a:pPr>
            <a:r>
              <a:rPr b="1" lang="en" sz="2400">
                <a:solidFill>
                  <a:srgbClr val="38761D"/>
                </a:solidFill>
              </a:rPr>
              <a:t>0</a:t>
            </a:r>
            <a:r>
              <a:rPr lang="en" sz="2400">
                <a:solidFill>
                  <a:srgbClr val="0000FF"/>
                </a:solidFill>
              </a:rPr>
              <a:t>,</a:t>
            </a:r>
            <a:endParaRPr sz="2400">
              <a:solidFill>
                <a:srgbClr val="0000FF"/>
              </a:solidFill>
            </a:endParaRPr>
          </a:p>
          <a:p>
            <a:pPr indent="0" lvl="0" marL="0" rtl="0" algn="l">
              <a:spcBef>
                <a:spcPts val="0"/>
              </a:spcBef>
              <a:spcAft>
                <a:spcPts val="0"/>
              </a:spcAft>
              <a:buNone/>
            </a:pPr>
            <a:r>
              <a:rPr lang="en" sz="2400">
                <a:solidFill>
                  <a:srgbClr val="0000FF"/>
                </a:solidFill>
              </a:rPr>
              <a:t>?,</a:t>
            </a:r>
            <a:endParaRPr sz="2400">
              <a:solidFill>
                <a:srgbClr val="0000FF"/>
              </a:solidFill>
            </a:endParaRPr>
          </a:p>
          <a:p>
            <a:pPr indent="0" lvl="0" marL="0" rtl="0" algn="l">
              <a:spcBef>
                <a:spcPts val="0"/>
              </a:spcBef>
              <a:spcAft>
                <a:spcPts val="0"/>
              </a:spcAft>
              <a:buNone/>
            </a:pPr>
            <a:r>
              <a:rPr lang="en" sz="2400">
                <a:solidFill>
                  <a:srgbClr val="0000FF"/>
                </a:solidFill>
              </a:rPr>
              <a:t>?,</a:t>
            </a:r>
            <a:endParaRPr sz="2400">
              <a:solidFill>
                <a:srgbClr val="0000FF"/>
              </a:solidFill>
            </a:endParaRPr>
          </a:p>
          <a:p>
            <a:pPr indent="0" lvl="0" marL="0" rtl="0" algn="l">
              <a:spcBef>
                <a:spcPts val="0"/>
              </a:spcBef>
              <a:spcAft>
                <a:spcPts val="0"/>
              </a:spcAft>
              <a:buNone/>
            </a:pPr>
            <a:r>
              <a:rPr lang="en" sz="2400">
                <a:solidFill>
                  <a:srgbClr val="0000FF"/>
                </a:solidFill>
              </a:rPr>
              <a:t>?,</a:t>
            </a:r>
            <a:endParaRPr sz="2400">
              <a:solidFill>
                <a:srgbClr val="0000FF"/>
              </a:solidFill>
            </a:endParaRPr>
          </a:p>
          <a:p>
            <a:pPr indent="0" lvl="0" marL="0" rtl="0" algn="l">
              <a:spcBef>
                <a:spcPts val="0"/>
              </a:spcBef>
              <a:spcAft>
                <a:spcPts val="0"/>
              </a:spcAft>
              <a:buNone/>
            </a:pPr>
            <a:r>
              <a:rPr lang="en" sz="2400">
                <a:solidFill>
                  <a:srgbClr val="0000FF"/>
                </a:solidFill>
              </a:rPr>
              <a:t>?,</a:t>
            </a:r>
            <a:endParaRPr sz="2400">
              <a:solidFill>
                <a:srgbClr val="0000FF"/>
              </a:solidFill>
            </a:endParaRPr>
          </a:p>
          <a:p>
            <a:pPr indent="0" lvl="0" marL="0" rtl="0" algn="l">
              <a:spcBef>
                <a:spcPts val="0"/>
              </a:spcBef>
              <a:spcAft>
                <a:spcPts val="0"/>
              </a:spcAft>
              <a:buNone/>
            </a:pPr>
            <a:r>
              <a:rPr lang="en" sz="2400">
                <a:solidFill>
                  <a:srgbClr val="0000FF"/>
                </a:solidFill>
              </a:rPr>
              <a:t>?,</a:t>
            </a:r>
            <a:endParaRPr sz="2400">
              <a:solidFill>
                <a:srgbClr val="0000FF"/>
              </a:solidFill>
            </a:endParaRPr>
          </a:p>
          <a:p>
            <a:pPr indent="0" lvl="0" marL="0" rtl="0" algn="l">
              <a:spcBef>
                <a:spcPts val="0"/>
              </a:spcBef>
              <a:spcAft>
                <a:spcPts val="0"/>
              </a:spcAft>
              <a:buNone/>
            </a:pPr>
            <a:r>
              <a:rPr lang="en" sz="2400">
                <a:solidFill>
                  <a:srgbClr val="0000FF"/>
                </a:solidFill>
              </a:rPr>
              <a:t>?,…]</a:t>
            </a:r>
            <a:endParaRPr b="1" sz="2400">
              <a:solidFill>
                <a:srgbClr val="0000FF"/>
              </a:solidFill>
            </a:endParaRPr>
          </a:p>
        </p:txBody>
      </p:sp>
      <p:sp>
        <p:nvSpPr>
          <p:cNvPr id="1008" name="Google Shape;1008;p84"/>
          <p:cNvSpPr txBox="1"/>
          <p:nvPr/>
        </p:nvSpPr>
        <p:spPr>
          <a:xfrm>
            <a:off x="197025" y="37300"/>
            <a:ext cx="23553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t>current W:</a:t>
            </a:r>
            <a:endParaRPr b="1" sz="2400"/>
          </a:p>
          <a:p>
            <a:pPr indent="0" lvl="0" marL="0" rtl="0" algn="l">
              <a:spcBef>
                <a:spcPts val="0"/>
              </a:spcBef>
              <a:spcAft>
                <a:spcPts val="0"/>
              </a:spcAft>
              <a:buNone/>
            </a:pPr>
            <a:r>
              <a:t/>
            </a:r>
            <a:endParaRPr b="1" sz="2400"/>
          </a:p>
          <a:p>
            <a:pPr indent="0" lvl="0" marL="0" rtl="0" algn="l">
              <a:spcBef>
                <a:spcPts val="0"/>
              </a:spcBef>
              <a:spcAft>
                <a:spcPts val="0"/>
              </a:spcAft>
              <a:buNone/>
            </a:pPr>
            <a:r>
              <a:rPr lang="en" sz="2400"/>
              <a:t>[0.34,</a:t>
            </a:r>
            <a:endParaRPr sz="2400"/>
          </a:p>
          <a:p>
            <a:pPr indent="0" lvl="0" marL="0" rtl="0" algn="l">
              <a:spcBef>
                <a:spcPts val="0"/>
              </a:spcBef>
              <a:spcAft>
                <a:spcPts val="0"/>
              </a:spcAft>
              <a:buNone/>
            </a:pPr>
            <a:r>
              <a:rPr lang="en" sz="2400"/>
              <a:t>-1.11,</a:t>
            </a:r>
            <a:endParaRPr sz="2400"/>
          </a:p>
          <a:p>
            <a:pPr indent="0" lvl="0" marL="0" rtl="0" algn="l">
              <a:spcBef>
                <a:spcPts val="0"/>
              </a:spcBef>
              <a:spcAft>
                <a:spcPts val="0"/>
              </a:spcAft>
              <a:buNone/>
            </a:pPr>
            <a:r>
              <a:rPr lang="en" sz="2400"/>
              <a:t>0.78,</a:t>
            </a:r>
            <a:endParaRPr sz="2400"/>
          </a:p>
          <a:p>
            <a:pPr indent="0" lvl="0" marL="0" rtl="0" algn="l">
              <a:spcBef>
                <a:spcPts val="0"/>
              </a:spcBef>
              <a:spcAft>
                <a:spcPts val="0"/>
              </a:spcAft>
              <a:buNone/>
            </a:pPr>
            <a:r>
              <a:rPr lang="en" sz="2400"/>
              <a:t>0.12,</a:t>
            </a:r>
            <a:endParaRPr sz="2400"/>
          </a:p>
          <a:p>
            <a:pPr indent="0" lvl="0" marL="0" rtl="0" algn="l">
              <a:spcBef>
                <a:spcPts val="0"/>
              </a:spcBef>
              <a:spcAft>
                <a:spcPts val="0"/>
              </a:spcAft>
              <a:buNone/>
            </a:pPr>
            <a:r>
              <a:rPr lang="en" sz="2400"/>
              <a:t>0.55,</a:t>
            </a:r>
            <a:endParaRPr sz="2400"/>
          </a:p>
          <a:p>
            <a:pPr indent="0" lvl="0" marL="0" rtl="0" algn="l">
              <a:spcBef>
                <a:spcPts val="0"/>
              </a:spcBef>
              <a:spcAft>
                <a:spcPts val="0"/>
              </a:spcAft>
              <a:buNone/>
            </a:pPr>
            <a:r>
              <a:rPr lang="en" sz="2400"/>
              <a:t>2.81,</a:t>
            </a:r>
            <a:endParaRPr sz="2400"/>
          </a:p>
          <a:p>
            <a:pPr indent="0" lvl="0" marL="0" rtl="0" algn="l">
              <a:spcBef>
                <a:spcPts val="0"/>
              </a:spcBef>
              <a:spcAft>
                <a:spcPts val="0"/>
              </a:spcAft>
              <a:buNone/>
            </a:pPr>
            <a:r>
              <a:rPr lang="en" sz="2400"/>
              <a:t>-3.1,</a:t>
            </a:r>
            <a:endParaRPr sz="2400"/>
          </a:p>
          <a:p>
            <a:pPr indent="0" lvl="0" marL="0" rtl="0" algn="l">
              <a:spcBef>
                <a:spcPts val="0"/>
              </a:spcBef>
              <a:spcAft>
                <a:spcPts val="0"/>
              </a:spcAft>
              <a:buNone/>
            </a:pPr>
            <a:r>
              <a:rPr lang="en" sz="2400"/>
              <a:t>-1.5,</a:t>
            </a:r>
            <a:endParaRPr sz="2400"/>
          </a:p>
          <a:p>
            <a:pPr indent="0" lvl="0" marL="0" rtl="0" algn="l">
              <a:spcBef>
                <a:spcPts val="0"/>
              </a:spcBef>
              <a:spcAft>
                <a:spcPts val="0"/>
              </a:spcAft>
              <a:buNone/>
            </a:pPr>
            <a:r>
              <a:rPr lang="en" sz="2400"/>
              <a:t>0.33,…] </a:t>
            </a:r>
            <a:endParaRPr sz="2400"/>
          </a:p>
          <a:p>
            <a:pPr indent="0" lvl="0" marL="0" rtl="0" algn="l">
              <a:spcBef>
                <a:spcPts val="0"/>
              </a:spcBef>
              <a:spcAft>
                <a:spcPts val="0"/>
              </a:spcAft>
              <a:buNone/>
            </a:pPr>
            <a:r>
              <a:rPr b="1" lang="en" sz="2400">
                <a:solidFill>
                  <a:srgbClr val="FF0000"/>
                </a:solidFill>
              </a:rPr>
              <a:t>loss 1.25347</a:t>
            </a:r>
            <a:endParaRPr b="1" sz="2400">
              <a:solidFill>
                <a:srgbClr val="FF0000"/>
              </a:solidFill>
            </a:endParaRPr>
          </a:p>
        </p:txBody>
      </p:sp>
      <p:cxnSp>
        <p:nvCxnSpPr>
          <p:cNvPr id="1009" name="Google Shape;1009;p84"/>
          <p:cNvCxnSpPr/>
          <p:nvPr/>
        </p:nvCxnSpPr>
        <p:spPr>
          <a:xfrm>
            <a:off x="2326800" y="63850"/>
            <a:ext cx="0" cy="4398300"/>
          </a:xfrm>
          <a:prstGeom prst="straightConnector1">
            <a:avLst/>
          </a:prstGeom>
          <a:noFill/>
          <a:ln cap="flat" cmpd="sng" w="9525">
            <a:solidFill>
              <a:schemeClr val="dk2"/>
            </a:solidFill>
            <a:prstDash val="solid"/>
            <a:round/>
            <a:headEnd len="med" w="med" type="none"/>
            <a:tailEnd len="med" w="med" type="none"/>
          </a:ln>
        </p:spPr>
      </p:cxnSp>
      <p:sp>
        <p:nvSpPr>
          <p:cNvPr id="1010" name="Google Shape;1010;p84"/>
          <p:cNvSpPr txBox="1"/>
          <p:nvPr/>
        </p:nvSpPr>
        <p:spPr>
          <a:xfrm>
            <a:off x="2406825" y="37300"/>
            <a:ext cx="33945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t>W + h </a:t>
            </a:r>
            <a:r>
              <a:rPr lang="en" sz="2400"/>
              <a:t>(third dim)</a:t>
            </a:r>
            <a:r>
              <a:rPr b="1" lang="en" sz="2400"/>
              <a:t>:</a:t>
            </a:r>
            <a:endParaRPr b="1" sz="2400"/>
          </a:p>
          <a:p>
            <a:pPr indent="0" lvl="0" marL="0" rtl="0" algn="l">
              <a:spcBef>
                <a:spcPts val="0"/>
              </a:spcBef>
              <a:spcAft>
                <a:spcPts val="0"/>
              </a:spcAft>
              <a:buNone/>
            </a:pPr>
            <a:r>
              <a:t/>
            </a:r>
            <a:endParaRPr b="1" sz="2400"/>
          </a:p>
          <a:p>
            <a:pPr indent="0" lvl="0" marL="0" rtl="0" algn="l">
              <a:spcBef>
                <a:spcPts val="0"/>
              </a:spcBef>
              <a:spcAft>
                <a:spcPts val="0"/>
              </a:spcAft>
              <a:buNone/>
            </a:pPr>
            <a:r>
              <a:rPr lang="en" sz="2400"/>
              <a:t>[0.34,</a:t>
            </a:r>
            <a:endParaRPr sz="2400"/>
          </a:p>
          <a:p>
            <a:pPr indent="0" lvl="0" marL="0" rtl="0" algn="l">
              <a:spcBef>
                <a:spcPts val="0"/>
              </a:spcBef>
              <a:spcAft>
                <a:spcPts val="0"/>
              </a:spcAft>
              <a:buNone/>
            </a:pPr>
            <a:r>
              <a:rPr lang="en" sz="2400"/>
              <a:t>-1.11,</a:t>
            </a:r>
            <a:endParaRPr sz="2400"/>
          </a:p>
          <a:p>
            <a:pPr indent="0" lvl="0" marL="0" rtl="0" algn="l">
              <a:spcBef>
                <a:spcPts val="0"/>
              </a:spcBef>
              <a:spcAft>
                <a:spcPts val="0"/>
              </a:spcAft>
              <a:buNone/>
            </a:pPr>
            <a:r>
              <a:rPr lang="en" sz="2400"/>
              <a:t>0.78</a:t>
            </a:r>
            <a:r>
              <a:rPr lang="en" sz="2400">
                <a:solidFill>
                  <a:schemeClr val="dk1"/>
                </a:solidFill>
              </a:rPr>
              <a:t> + </a:t>
            </a:r>
            <a:r>
              <a:rPr b="1" lang="en" sz="2400">
                <a:solidFill>
                  <a:schemeClr val="dk1"/>
                </a:solidFill>
              </a:rPr>
              <a:t>0.0001</a:t>
            </a:r>
            <a:r>
              <a:rPr lang="en" sz="2400"/>
              <a:t>,</a:t>
            </a:r>
            <a:endParaRPr sz="2400"/>
          </a:p>
          <a:p>
            <a:pPr indent="0" lvl="0" marL="0" rtl="0" algn="l">
              <a:spcBef>
                <a:spcPts val="0"/>
              </a:spcBef>
              <a:spcAft>
                <a:spcPts val="0"/>
              </a:spcAft>
              <a:buNone/>
            </a:pPr>
            <a:r>
              <a:rPr lang="en" sz="2400"/>
              <a:t>0.12,</a:t>
            </a:r>
            <a:endParaRPr sz="2400"/>
          </a:p>
          <a:p>
            <a:pPr indent="0" lvl="0" marL="0" rtl="0" algn="l">
              <a:spcBef>
                <a:spcPts val="0"/>
              </a:spcBef>
              <a:spcAft>
                <a:spcPts val="0"/>
              </a:spcAft>
              <a:buNone/>
            </a:pPr>
            <a:r>
              <a:rPr lang="en" sz="2400"/>
              <a:t>0.55,</a:t>
            </a:r>
            <a:endParaRPr sz="2400"/>
          </a:p>
          <a:p>
            <a:pPr indent="0" lvl="0" marL="0" rtl="0" algn="l">
              <a:spcBef>
                <a:spcPts val="0"/>
              </a:spcBef>
              <a:spcAft>
                <a:spcPts val="0"/>
              </a:spcAft>
              <a:buNone/>
            </a:pPr>
            <a:r>
              <a:rPr lang="en" sz="2400"/>
              <a:t>2.81,</a:t>
            </a:r>
            <a:endParaRPr sz="2400"/>
          </a:p>
          <a:p>
            <a:pPr indent="0" lvl="0" marL="0" rtl="0" algn="l">
              <a:spcBef>
                <a:spcPts val="0"/>
              </a:spcBef>
              <a:spcAft>
                <a:spcPts val="0"/>
              </a:spcAft>
              <a:buNone/>
            </a:pPr>
            <a:r>
              <a:rPr lang="en" sz="2400"/>
              <a:t>-3.1,</a:t>
            </a:r>
            <a:endParaRPr sz="2400"/>
          </a:p>
          <a:p>
            <a:pPr indent="0" lvl="0" marL="0" rtl="0" algn="l">
              <a:spcBef>
                <a:spcPts val="0"/>
              </a:spcBef>
              <a:spcAft>
                <a:spcPts val="0"/>
              </a:spcAft>
              <a:buNone/>
            </a:pPr>
            <a:r>
              <a:rPr lang="en" sz="2400"/>
              <a:t>-1.5,</a:t>
            </a:r>
            <a:endParaRPr sz="2400"/>
          </a:p>
          <a:p>
            <a:pPr indent="0" lvl="0" marL="0" rtl="0" algn="l">
              <a:spcBef>
                <a:spcPts val="0"/>
              </a:spcBef>
              <a:spcAft>
                <a:spcPts val="0"/>
              </a:spcAft>
              <a:buNone/>
            </a:pPr>
            <a:r>
              <a:rPr lang="en" sz="2400"/>
              <a:t>0.33,…] </a:t>
            </a:r>
            <a:endParaRPr sz="2400"/>
          </a:p>
          <a:p>
            <a:pPr indent="0" lvl="0" marL="0" rtl="0" algn="l">
              <a:spcBef>
                <a:spcPts val="0"/>
              </a:spcBef>
              <a:spcAft>
                <a:spcPts val="0"/>
              </a:spcAft>
              <a:buNone/>
            </a:pPr>
            <a:r>
              <a:rPr b="1" lang="en" sz="2400">
                <a:solidFill>
                  <a:srgbClr val="FF0000"/>
                </a:solidFill>
              </a:rPr>
              <a:t>loss 1.25347</a:t>
            </a:r>
            <a:endParaRPr b="1" sz="2400">
              <a:solidFill>
                <a:srgbClr val="FF0000"/>
              </a:solidFill>
            </a:endParaRPr>
          </a:p>
        </p:txBody>
      </p:sp>
      <p:cxnSp>
        <p:nvCxnSpPr>
          <p:cNvPr id="1011" name="Google Shape;1011;p84"/>
          <p:cNvCxnSpPr/>
          <p:nvPr/>
        </p:nvCxnSpPr>
        <p:spPr>
          <a:xfrm>
            <a:off x="5424100" y="85125"/>
            <a:ext cx="0" cy="4426500"/>
          </a:xfrm>
          <a:prstGeom prst="straightConnector1">
            <a:avLst/>
          </a:prstGeom>
          <a:noFill/>
          <a:ln cap="flat" cmpd="sng" w="9525">
            <a:solidFill>
              <a:schemeClr val="dk2"/>
            </a:solidFill>
            <a:prstDash val="solid"/>
            <a:round/>
            <a:headEnd len="med" w="med" type="none"/>
            <a:tailEnd len="med" w="med" type="none"/>
          </a:ln>
        </p:spPr>
      </p:cxnSp>
      <p:sp>
        <p:nvSpPr>
          <p:cNvPr id="1012" name="Google Shape;1012;p84"/>
          <p:cNvSpPr/>
          <p:nvPr/>
        </p:nvSpPr>
        <p:spPr>
          <a:xfrm>
            <a:off x="5678650" y="2471850"/>
            <a:ext cx="3394500" cy="14898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13" name="Google Shape;1013;p84"/>
          <p:cNvPicPr preferRelativeResize="0"/>
          <p:nvPr/>
        </p:nvPicPr>
        <p:blipFill>
          <a:blip r:embed="rId3">
            <a:alphaModFix/>
          </a:blip>
          <a:stretch>
            <a:fillRect/>
          </a:stretch>
        </p:blipFill>
        <p:spPr>
          <a:xfrm>
            <a:off x="6281400" y="3233850"/>
            <a:ext cx="2289975" cy="539525"/>
          </a:xfrm>
          <a:prstGeom prst="rect">
            <a:avLst/>
          </a:prstGeom>
          <a:noFill/>
          <a:ln cap="flat" cmpd="sng" w="19050">
            <a:solidFill>
              <a:srgbClr val="38761D"/>
            </a:solidFill>
            <a:prstDash val="solid"/>
            <a:round/>
            <a:headEnd len="sm" w="sm" type="none"/>
            <a:tailEnd len="sm" w="sm" type="none"/>
          </a:ln>
        </p:spPr>
      </p:pic>
      <p:sp>
        <p:nvSpPr>
          <p:cNvPr id="1014" name="Google Shape;1014;p84"/>
          <p:cNvSpPr txBox="1"/>
          <p:nvPr/>
        </p:nvSpPr>
        <p:spPr>
          <a:xfrm>
            <a:off x="5678650" y="2460200"/>
            <a:ext cx="3394500" cy="62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rgbClr val="38761D"/>
                </a:solidFill>
              </a:rPr>
              <a:t>(</a:t>
            </a:r>
            <a:r>
              <a:rPr lang="en" sz="2000">
                <a:solidFill>
                  <a:srgbClr val="FF0000"/>
                </a:solidFill>
              </a:rPr>
              <a:t>1.25347</a:t>
            </a:r>
            <a:r>
              <a:rPr lang="en" sz="2000">
                <a:solidFill>
                  <a:srgbClr val="38761D"/>
                </a:solidFill>
              </a:rPr>
              <a:t> - </a:t>
            </a:r>
            <a:r>
              <a:rPr lang="en" sz="2000">
                <a:solidFill>
                  <a:srgbClr val="FF0000"/>
                </a:solidFill>
              </a:rPr>
              <a:t>1.25347</a:t>
            </a:r>
            <a:r>
              <a:rPr lang="en" sz="2000">
                <a:solidFill>
                  <a:srgbClr val="38761D"/>
                </a:solidFill>
              </a:rPr>
              <a:t>)/0.0001</a:t>
            </a:r>
            <a:endParaRPr sz="2000">
              <a:solidFill>
                <a:srgbClr val="38761D"/>
              </a:solidFill>
            </a:endParaRPr>
          </a:p>
          <a:p>
            <a:pPr indent="0" lvl="0" marL="0" rtl="0" algn="l">
              <a:spcBef>
                <a:spcPts val="0"/>
              </a:spcBef>
              <a:spcAft>
                <a:spcPts val="0"/>
              </a:spcAft>
              <a:buNone/>
            </a:pPr>
            <a:r>
              <a:rPr lang="en" sz="2000">
                <a:solidFill>
                  <a:srgbClr val="38761D"/>
                </a:solidFill>
              </a:rPr>
              <a:t>= 0</a:t>
            </a:r>
            <a:endParaRPr sz="2000">
              <a:solidFill>
                <a:srgbClr val="38761D"/>
              </a:solidFill>
            </a:endParaRPr>
          </a:p>
        </p:txBody>
      </p:sp>
      <p:cxnSp>
        <p:nvCxnSpPr>
          <p:cNvPr id="1015" name="Google Shape;1015;p84"/>
          <p:cNvCxnSpPr>
            <a:stCxn id="1014" idx="0"/>
          </p:cNvCxnSpPr>
          <p:nvPr/>
        </p:nvCxnSpPr>
        <p:spPr>
          <a:xfrm rot="10800000">
            <a:off x="6966100" y="1872800"/>
            <a:ext cx="409800" cy="5874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9" name="Shape 1019"/>
        <p:cNvGrpSpPr/>
        <p:nvPr/>
      </p:nvGrpSpPr>
      <p:grpSpPr>
        <a:xfrm>
          <a:off x="0" y="0"/>
          <a:ext cx="0" cy="0"/>
          <a:chOff x="0" y="0"/>
          <a:chExt cx="0" cy="0"/>
        </a:xfrm>
      </p:grpSpPr>
      <p:sp>
        <p:nvSpPr>
          <p:cNvPr id="1020" name="Google Shape;1020;p85"/>
          <p:cNvSpPr txBox="1"/>
          <p:nvPr>
            <p:ph idx="12" type="sldNum"/>
          </p:nvPr>
        </p:nvSpPr>
        <p:spPr>
          <a:xfrm>
            <a:off x="6503289" y="466785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021" name="Google Shape;1021;p85"/>
          <p:cNvSpPr txBox="1"/>
          <p:nvPr/>
        </p:nvSpPr>
        <p:spPr>
          <a:xfrm>
            <a:off x="31625" y="14600"/>
            <a:ext cx="8475600" cy="76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t>Evaluating the </a:t>
            </a:r>
            <a:endParaRPr sz="3000"/>
          </a:p>
          <a:p>
            <a:pPr indent="0" lvl="0" marL="0" rtl="0" algn="l">
              <a:spcBef>
                <a:spcPts val="0"/>
              </a:spcBef>
              <a:spcAft>
                <a:spcPts val="0"/>
              </a:spcAft>
              <a:buNone/>
            </a:pPr>
            <a:r>
              <a:rPr lang="en" sz="3000"/>
              <a:t>gradient numerically</a:t>
            </a:r>
            <a:endParaRPr sz="3000"/>
          </a:p>
        </p:txBody>
      </p:sp>
      <p:pic>
        <p:nvPicPr>
          <p:cNvPr id="1022" name="Google Shape;1022;p85"/>
          <p:cNvPicPr preferRelativeResize="0"/>
          <p:nvPr/>
        </p:nvPicPr>
        <p:blipFill>
          <a:blip r:embed="rId3">
            <a:alphaModFix/>
          </a:blip>
          <a:stretch>
            <a:fillRect/>
          </a:stretch>
        </p:blipFill>
        <p:spPr>
          <a:xfrm>
            <a:off x="176125" y="1445600"/>
            <a:ext cx="3248273" cy="765300"/>
          </a:xfrm>
          <a:prstGeom prst="rect">
            <a:avLst/>
          </a:prstGeom>
          <a:noFill/>
          <a:ln>
            <a:noFill/>
          </a:ln>
        </p:spPr>
      </p:pic>
      <p:pic>
        <p:nvPicPr>
          <p:cNvPr id="1023" name="Google Shape;1023;p85"/>
          <p:cNvPicPr preferRelativeResize="0"/>
          <p:nvPr/>
        </p:nvPicPr>
        <p:blipFill>
          <a:blip r:embed="rId4">
            <a:alphaModFix/>
          </a:blip>
          <a:stretch>
            <a:fillRect/>
          </a:stretch>
        </p:blipFill>
        <p:spPr>
          <a:xfrm>
            <a:off x="4580638" y="74325"/>
            <a:ext cx="4394026" cy="4489399"/>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7" name="Shape 1027"/>
        <p:cNvGrpSpPr/>
        <p:nvPr/>
      </p:nvGrpSpPr>
      <p:grpSpPr>
        <a:xfrm>
          <a:off x="0" y="0"/>
          <a:ext cx="0" cy="0"/>
          <a:chOff x="0" y="0"/>
          <a:chExt cx="0" cy="0"/>
        </a:xfrm>
      </p:grpSpPr>
      <p:sp>
        <p:nvSpPr>
          <p:cNvPr id="1028" name="Google Shape;1028;p86"/>
          <p:cNvSpPr txBox="1"/>
          <p:nvPr>
            <p:ph idx="12" type="sldNum"/>
          </p:nvPr>
        </p:nvSpPr>
        <p:spPr>
          <a:xfrm>
            <a:off x="6503289" y="466785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029" name="Google Shape;1029;p86"/>
          <p:cNvSpPr txBox="1"/>
          <p:nvPr/>
        </p:nvSpPr>
        <p:spPr>
          <a:xfrm>
            <a:off x="31625" y="14600"/>
            <a:ext cx="8475600" cy="76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t>Evaluating the </a:t>
            </a:r>
            <a:endParaRPr sz="3000"/>
          </a:p>
          <a:p>
            <a:pPr indent="0" lvl="0" marL="0" rtl="0" algn="l">
              <a:spcBef>
                <a:spcPts val="0"/>
              </a:spcBef>
              <a:spcAft>
                <a:spcPts val="0"/>
              </a:spcAft>
              <a:buNone/>
            </a:pPr>
            <a:r>
              <a:rPr lang="en" sz="3000"/>
              <a:t>gradient numerically</a:t>
            </a:r>
            <a:endParaRPr sz="3000"/>
          </a:p>
        </p:txBody>
      </p:sp>
      <p:pic>
        <p:nvPicPr>
          <p:cNvPr id="1030" name="Google Shape;1030;p86"/>
          <p:cNvPicPr preferRelativeResize="0"/>
          <p:nvPr/>
        </p:nvPicPr>
        <p:blipFill>
          <a:blip r:embed="rId3">
            <a:alphaModFix/>
          </a:blip>
          <a:stretch>
            <a:fillRect/>
          </a:stretch>
        </p:blipFill>
        <p:spPr>
          <a:xfrm>
            <a:off x="176125" y="1445600"/>
            <a:ext cx="3248273" cy="765300"/>
          </a:xfrm>
          <a:prstGeom prst="rect">
            <a:avLst/>
          </a:prstGeom>
          <a:noFill/>
          <a:ln>
            <a:noFill/>
          </a:ln>
        </p:spPr>
      </p:pic>
      <p:pic>
        <p:nvPicPr>
          <p:cNvPr id="1031" name="Google Shape;1031;p86"/>
          <p:cNvPicPr preferRelativeResize="0"/>
          <p:nvPr/>
        </p:nvPicPr>
        <p:blipFill>
          <a:blip r:embed="rId4">
            <a:alphaModFix/>
          </a:blip>
          <a:stretch>
            <a:fillRect/>
          </a:stretch>
        </p:blipFill>
        <p:spPr>
          <a:xfrm>
            <a:off x="4580638" y="74325"/>
            <a:ext cx="4394026" cy="4489399"/>
          </a:xfrm>
          <a:prstGeom prst="rect">
            <a:avLst/>
          </a:prstGeom>
          <a:noFill/>
          <a:ln>
            <a:noFill/>
          </a:ln>
        </p:spPr>
      </p:pic>
      <p:sp>
        <p:nvSpPr>
          <p:cNvPr id="1032" name="Google Shape;1032;p86"/>
          <p:cNvSpPr txBox="1"/>
          <p:nvPr/>
        </p:nvSpPr>
        <p:spPr>
          <a:xfrm>
            <a:off x="174350" y="2938000"/>
            <a:ext cx="4271700" cy="1101900"/>
          </a:xfrm>
          <a:prstGeom prst="rect">
            <a:avLst/>
          </a:prstGeom>
          <a:noFill/>
          <a:ln>
            <a:noFill/>
          </a:ln>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sz="2400"/>
              <a:t>approximate</a:t>
            </a:r>
            <a:endParaRPr sz="2400"/>
          </a:p>
          <a:p>
            <a:pPr indent="-381000" lvl="0" marL="457200" rtl="0" algn="l">
              <a:spcBef>
                <a:spcPts val="0"/>
              </a:spcBef>
              <a:spcAft>
                <a:spcPts val="0"/>
              </a:spcAft>
              <a:buSzPts val="2400"/>
              <a:buChar char="-"/>
            </a:pPr>
            <a:r>
              <a:rPr lang="en" sz="2400"/>
              <a:t>very slow to evaluate</a:t>
            </a:r>
            <a:endParaRPr sz="24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33"/>
          <p:cNvSpPr txBox="1"/>
          <p:nvPr>
            <p:ph idx="12" type="sldNum"/>
          </p:nvPr>
        </p:nvSpPr>
        <p:spPr>
          <a:xfrm>
            <a:off x="6427089" y="466785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77" name="Google Shape;177;p33"/>
          <p:cNvSpPr txBox="1"/>
          <p:nvPr/>
        </p:nvSpPr>
        <p:spPr>
          <a:xfrm>
            <a:off x="281100" y="72625"/>
            <a:ext cx="8515800" cy="79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t>Recall from last time… </a:t>
            </a:r>
            <a:r>
              <a:rPr lang="en" sz="2400"/>
              <a:t>  Linear classifier</a:t>
            </a:r>
            <a:endParaRPr sz="2400"/>
          </a:p>
        </p:txBody>
      </p:sp>
      <p:pic>
        <p:nvPicPr>
          <p:cNvPr id="178" name="Google Shape;178;p33"/>
          <p:cNvPicPr preferRelativeResize="0"/>
          <p:nvPr/>
        </p:nvPicPr>
        <p:blipFill>
          <a:blip r:embed="rId3">
            <a:alphaModFix/>
          </a:blip>
          <a:stretch>
            <a:fillRect/>
          </a:stretch>
        </p:blipFill>
        <p:spPr>
          <a:xfrm>
            <a:off x="679800" y="718838"/>
            <a:ext cx="1009650" cy="1114425"/>
          </a:xfrm>
          <a:prstGeom prst="rect">
            <a:avLst/>
          </a:prstGeom>
          <a:noFill/>
          <a:ln>
            <a:noFill/>
          </a:ln>
        </p:spPr>
      </p:pic>
      <p:sp>
        <p:nvSpPr>
          <p:cNvPr id="179" name="Google Shape;179;p33"/>
          <p:cNvSpPr txBox="1"/>
          <p:nvPr/>
        </p:nvSpPr>
        <p:spPr>
          <a:xfrm>
            <a:off x="427925" y="1751400"/>
            <a:ext cx="3328800" cy="31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[32x32x3]</a:t>
            </a:r>
            <a:endParaRPr b="1"/>
          </a:p>
          <a:p>
            <a:pPr indent="0" lvl="0" marL="0" rtl="0" algn="l">
              <a:spcBef>
                <a:spcPts val="0"/>
              </a:spcBef>
              <a:spcAft>
                <a:spcPts val="0"/>
              </a:spcAft>
              <a:buNone/>
            </a:pPr>
            <a:r>
              <a:rPr lang="en"/>
              <a:t>array of numbers 0...1</a:t>
            </a:r>
            <a:endParaRPr/>
          </a:p>
          <a:p>
            <a:pPr indent="0" lvl="0" marL="0" rtl="0" algn="l">
              <a:spcBef>
                <a:spcPts val="0"/>
              </a:spcBef>
              <a:spcAft>
                <a:spcPts val="0"/>
              </a:spcAft>
              <a:buNone/>
            </a:pPr>
            <a:r>
              <a:rPr lang="en"/>
              <a:t>(3072 numbers total)</a:t>
            </a:r>
            <a:endParaRPr/>
          </a:p>
        </p:txBody>
      </p:sp>
      <p:cxnSp>
        <p:nvCxnSpPr>
          <p:cNvPr id="180" name="Google Shape;180;p33"/>
          <p:cNvCxnSpPr/>
          <p:nvPr/>
        </p:nvCxnSpPr>
        <p:spPr>
          <a:xfrm>
            <a:off x="2283525" y="2027500"/>
            <a:ext cx="3428100" cy="0"/>
          </a:xfrm>
          <a:prstGeom prst="straightConnector1">
            <a:avLst/>
          </a:prstGeom>
          <a:noFill/>
          <a:ln cap="flat" cmpd="sng" w="9525">
            <a:solidFill>
              <a:srgbClr val="000000"/>
            </a:solidFill>
            <a:prstDash val="solid"/>
            <a:round/>
            <a:headEnd len="med" w="med" type="none"/>
            <a:tailEnd len="med" w="med" type="triangle"/>
          </a:ln>
        </p:spPr>
      </p:cxnSp>
      <p:sp>
        <p:nvSpPr>
          <p:cNvPr id="181" name="Google Shape;181;p33"/>
          <p:cNvSpPr txBox="1"/>
          <p:nvPr/>
        </p:nvSpPr>
        <p:spPr>
          <a:xfrm>
            <a:off x="3375725" y="1404650"/>
            <a:ext cx="13632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t>f(</a:t>
            </a:r>
            <a:r>
              <a:rPr b="1" lang="en" sz="3000">
                <a:solidFill>
                  <a:srgbClr val="0000FF"/>
                </a:solidFill>
              </a:rPr>
              <a:t>x</a:t>
            </a:r>
            <a:r>
              <a:rPr lang="en" sz="3000"/>
              <a:t>,</a:t>
            </a:r>
            <a:r>
              <a:rPr b="1" lang="en" sz="3000">
                <a:solidFill>
                  <a:srgbClr val="FF0000"/>
                </a:solidFill>
              </a:rPr>
              <a:t>W</a:t>
            </a:r>
            <a:r>
              <a:rPr lang="en" sz="3000"/>
              <a:t>)</a:t>
            </a:r>
            <a:endParaRPr sz="3000"/>
          </a:p>
        </p:txBody>
      </p:sp>
      <p:sp>
        <p:nvSpPr>
          <p:cNvPr id="182" name="Google Shape;182;p33"/>
          <p:cNvSpPr txBox="1"/>
          <p:nvPr/>
        </p:nvSpPr>
        <p:spPr>
          <a:xfrm>
            <a:off x="2793425" y="1045150"/>
            <a:ext cx="1270200" cy="31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0000FF"/>
                </a:solidFill>
              </a:rPr>
              <a:t>image</a:t>
            </a:r>
            <a:endParaRPr sz="2400">
              <a:solidFill>
                <a:srgbClr val="0000FF"/>
              </a:solidFill>
            </a:endParaRPr>
          </a:p>
        </p:txBody>
      </p:sp>
      <p:sp>
        <p:nvSpPr>
          <p:cNvPr id="183" name="Google Shape;183;p33"/>
          <p:cNvSpPr txBox="1"/>
          <p:nvPr/>
        </p:nvSpPr>
        <p:spPr>
          <a:xfrm>
            <a:off x="3949025" y="1045150"/>
            <a:ext cx="1926000" cy="31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0000"/>
                </a:solidFill>
              </a:rPr>
              <a:t>parameters</a:t>
            </a:r>
            <a:endParaRPr sz="2400">
              <a:solidFill>
                <a:srgbClr val="FF0000"/>
              </a:solidFill>
            </a:endParaRPr>
          </a:p>
        </p:txBody>
      </p:sp>
      <p:sp>
        <p:nvSpPr>
          <p:cNvPr id="184" name="Google Shape;184;p33"/>
          <p:cNvSpPr txBox="1"/>
          <p:nvPr/>
        </p:nvSpPr>
        <p:spPr>
          <a:xfrm>
            <a:off x="6188800" y="1199050"/>
            <a:ext cx="2662200" cy="75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t>10</a:t>
            </a:r>
            <a:r>
              <a:rPr lang="en" sz="1800"/>
              <a:t> numbers, indicating class scores</a:t>
            </a:r>
            <a:endParaRPr sz="1800"/>
          </a:p>
        </p:txBody>
      </p:sp>
      <p:pic>
        <p:nvPicPr>
          <p:cNvPr id="185" name="Google Shape;185;p33"/>
          <p:cNvPicPr preferRelativeResize="0"/>
          <p:nvPr/>
        </p:nvPicPr>
        <p:blipFill>
          <a:blip r:embed="rId4">
            <a:alphaModFix/>
          </a:blip>
          <a:stretch>
            <a:fillRect/>
          </a:stretch>
        </p:blipFill>
        <p:spPr>
          <a:xfrm>
            <a:off x="427925" y="2821100"/>
            <a:ext cx="4651225" cy="1722825"/>
          </a:xfrm>
          <a:prstGeom prst="rect">
            <a:avLst/>
          </a:prstGeom>
          <a:noFill/>
          <a:ln>
            <a:noFill/>
          </a:ln>
        </p:spPr>
      </p:pic>
      <p:pic>
        <p:nvPicPr>
          <p:cNvPr id="186" name="Google Shape;186;p33"/>
          <p:cNvPicPr preferRelativeResize="0"/>
          <p:nvPr/>
        </p:nvPicPr>
        <p:blipFill>
          <a:blip r:embed="rId5">
            <a:alphaModFix/>
          </a:blip>
          <a:stretch>
            <a:fillRect/>
          </a:stretch>
        </p:blipFill>
        <p:spPr>
          <a:xfrm>
            <a:off x="5280980" y="4127550"/>
            <a:ext cx="3720941" cy="393600"/>
          </a:xfrm>
          <a:prstGeom prst="rect">
            <a:avLst/>
          </a:prstGeom>
          <a:noFill/>
          <a:ln>
            <a:noFill/>
          </a:ln>
        </p:spPr>
      </p:pic>
      <p:pic>
        <p:nvPicPr>
          <p:cNvPr id="187" name="Google Shape;187;p33"/>
          <p:cNvPicPr preferRelativeResize="0"/>
          <p:nvPr/>
        </p:nvPicPr>
        <p:blipFill>
          <a:blip r:embed="rId6">
            <a:alphaModFix/>
          </a:blip>
          <a:stretch>
            <a:fillRect/>
          </a:stretch>
        </p:blipFill>
        <p:spPr>
          <a:xfrm>
            <a:off x="6373600" y="2166125"/>
            <a:ext cx="2557799" cy="18767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34"/>
          <p:cNvSpPr/>
          <p:nvPr/>
        </p:nvSpPr>
        <p:spPr>
          <a:xfrm>
            <a:off x="1043588" y="1969157"/>
            <a:ext cx="4101600" cy="2598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34"/>
          <p:cNvSpPr txBox="1"/>
          <p:nvPr>
            <p:ph idx="12" type="sldNum"/>
          </p:nvPr>
        </p:nvSpPr>
        <p:spPr>
          <a:xfrm>
            <a:off x="6427089" y="466785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94" name="Google Shape;194;p34"/>
          <p:cNvSpPr txBox="1"/>
          <p:nvPr/>
        </p:nvSpPr>
        <p:spPr>
          <a:xfrm>
            <a:off x="281100" y="72625"/>
            <a:ext cx="8515800" cy="79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t>Recall from last time… </a:t>
            </a:r>
            <a:r>
              <a:rPr lang="en" sz="2400"/>
              <a:t> </a:t>
            </a:r>
            <a:r>
              <a:rPr lang="en" sz="1800"/>
              <a:t>Going forward: Loss function/Optimization</a:t>
            </a:r>
            <a:endParaRPr sz="1800"/>
          </a:p>
        </p:txBody>
      </p:sp>
      <p:pic>
        <p:nvPicPr>
          <p:cNvPr id="195" name="Google Shape;195;p34"/>
          <p:cNvPicPr preferRelativeResize="0"/>
          <p:nvPr/>
        </p:nvPicPr>
        <p:blipFill>
          <a:blip r:embed="rId3">
            <a:alphaModFix/>
          </a:blip>
          <a:stretch>
            <a:fillRect/>
          </a:stretch>
        </p:blipFill>
        <p:spPr>
          <a:xfrm>
            <a:off x="1180653" y="645638"/>
            <a:ext cx="1140231" cy="1258556"/>
          </a:xfrm>
          <a:prstGeom prst="rect">
            <a:avLst/>
          </a:prstGeom>
          <a:noFill/>
          <a:ln>
            <a:noFill/>
          </a:ln>
        </p:spPr>
      </p:pic>
      <p:pic>
        <p:nvPicPr>
          <p:cNvPr id="196" name="Google Shape;196;p34"/>
          <p:cNvPicPr preferRelativeResize="0"/>
          <p:nvPr/>
        </p:nvPicPr>
        <p:blipFill>
          <a:blip r:embed="rId4">
            <a:alphaModFix/>
          </a:blip>
          <a:stretch>
            <a:fillRect/>
          </a:stretch>
        </p:blipFill>
        <p:spPr>
          <a:xfrm>
            <a:off x="2446647" y="645638"/>
            <a:ext cx="1258543" cy="1258543"/>
          </a:xfrm>
          <a:prstGeom prst="rect">
            <a:avLst/>
          </a:prstGeom>
          <a:noFill/>
          <a:ln>
            <a:noFill/>
          </a:ln>
        </p:spPr>
      </p:pic>
      <p:pic>
        <p:nvPicPr>
          <p:cNvPr id="197" name="Google Shape;197;p34"/>
          <p:cNvPicPr preferRelativeResize="0"/>
          <p:nvPr/>
        </p:nvPicPr>
        <p:blipFill>
          <a:blip r:embed="rId5">
            <a:alphaModFix/>
          </a:blip>
          <a:stretch>
            <a:fillRect/>
          </a:stretch>
        </p:blipFill>
        <p:spPr>
          <a:xfrm>
            <a:off x="370387" y="2023109"/>
            <a:ext cx="3264828" cy="2483323"/>
          </a:xfrm>
          <a:prstGeom prst="rect">
            <a:avLst/>
          </a:prstGeom>
          <a:noFill/>
          <a:ln>
            <a:noFill/>
          </a:ln>
        </p:spPr>
      </p:pic>
      <p:sp>
        <p:nvSpPr>
          <p:cNvPr id="198" name="Google Shape;198;p34"/>
          <p:cNvSpPr/>
          <p:nvPr/>
        </p:nvSpPr>
        <p:spPr>
          <a:xfrm>
            <a:off x="1043588" y="1969157"/>
            <a:ext cx="4101600" cy="2598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34"/>
          <p:cNvSpPr txBox="1"/>
          <p:nvPr/>
        </p:nvSpPr>
        <p:spPr>
          <a:xfrm>
            <a:off x="1030500" y="1934550"/>
            <a:ext cx="1337100" cy="2300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urier New"/>
                <a:ea typeface="Courier New"/>
                <a:cs typeface="Courier New"/>
                <a:sym typeface="Courier New"/>
              </a:rPr>
              <a:t> -3.45</a:t>
            </a:r>
            <a:endParaRPr>
              <a:latin typeface="Courier New"/>
              <a:ea typeface="Courier New"/>
              <a:cs typeface="Courier New"/>
              <a:sym typeface="Courier New"/>
            </a:endParaRPr>
          </a:p>
          <a:p>
            <a:pPr indent="0" lvl="0" marL="0" rtl="0" algn="ctr">
              <a:lnSpc>
                <a:spcPct val="115000"/>
              </a:lnSpc>
              <a:spcBef>
                <a:spcPts val="0"/>
              </a:spcBef>
              <a:spcAft>
                <a:spcPts val="0"/>
              </a:spcAft>
              <a:buNone/>
            </a:pPr>
            <a:r>
              <a:rPr lang="en">
                <a:latin typeface="Courier New"/>
                <a:ea typeface="Courier New"/>
                <a:cs typeface="Courier New"/>
                <a:sym typeface="Courier New"/>
              </a:rPr>
              <a:t>-8.87</a:t>
            </a:r>
            <a:endParaRPr>
              <a:latin typeface="Courier New"/>
              <a:ea typeface="Courier New"/>
              <a:cs typeface="Courier New"/>
              <a:sym typeface="Courier New"/>
            </a:endParaRPr>
          </a:p>
          <a:p>
            <a:pPr indent="0" lvl="0" marL="0" rtl="0" algn="ctr">
              <a:lnSpc>
                <a:spcPct val="115000"/>
              </a:lnSpc>
              <a:spcBef>
                <a:spcPts val="0"/>
              </a:spcBef>
              <a:spcAft>
                <a:spcPts val="0"/>
              </a:spcAft>
              <a:buNone/>
            </a:pPr>
            <a:r>
              <a:rPr lang="en">
                <a:latin typeface="Courier New"/>
                <a:ea typeface="Courier New"/>
                <a:cs typeface="Courier New"/>
                <a:sym typeface="Courier New"/>
              </a:rPr>
              <a:t>0.09</a:t>
            </a:r>
            <a:endParaRPr>
              <a:latin typeface="Courier New"/>
              <a:ea typeface="Courier New"/>
              <a:cs typeface="Courier New"/>
              <a:sym typeface="Courier New"/>
            </a:endParaRPr>
          </a:p>
          <a:p>
            <a:pPr indent="0" lvl="0" marL="0" rtl="0" algn="ctr">
              <a:lnSpc>
                <a:spcPct val="115000"/>
              </a:lnSpc>
              <a:spcBef>
                <a:spcPts val="0"/>
              </a:spcBef>
              <a:spcAft>
                <a:spcPts val="0"/>
              </a:spcAft>
              <a:buNone/>
            </a:pPr>
            <a:r>
              <a:rPr b="1" lang="en">
                <a:latin typeface="Courier New"/>
                <a:ea typeface="Courier New"/>
                <a:cs typeface="Courier New"/>
                <a:sym typeface="Courier New"/>
              </a:rPr>
              <a:t>2.9</a:t>
            </a:r>
            <a:endParaRPr b="1">
              <a:latin typeface="Courier New"/>
              <a:ea typeface="Courier New"/>
              <a:cs typeface="Courier New"/>
              <a:sym typeface="Courier New"/>
            </a:endParaRPr>
          </a:p>
          <a:p>
            <a:pPr indent="0" lvl="0" marL="0" rtl="0" algn="ctr">
              <a:lnSpc>
                <a:spcPct val="115000"/>
              </a:lnSpc>
              <a:spcBef>
                <a:spcPts val="0"/>
              </a:spcBef>
              <a:spcAft>
                <a:spcPts val="0"/>
              </a:spcAft>
              <a:buNone/>
            </a:pPr>
            <a:r>
              <a:rPr lang="en">
                <a:latin typeface="Courier New"/>
                <a:ea typeface="Courier New"/>
                <a:cs typeface="Courier New"/>
                <a:sym typeface="Courier New"/>
              </a:rPr>
              <a:t>4.48</a:t>
            </a:r>
            <a:endParaRPr>
              <a:latin typeface="Courier New"/>
              <a:ea typeface="Courier New"/>
              <a:cs typeface="Courier New"/>
              <a:sym typeface="Courier New"/>
            </a:endParaRPr>
          </a:p>
          <a:p>
            <a:pPr indent="0" lvl="0" marL="0" rtl="0" algn="ctr">
              <a:lnSpc>
                <a:spcPct val="115000"/>
              </a:lnSpc>
              <a:spcBef>
                <a:spcPts val="0"/>
              </a:spcBef>
              <a:spcAft>
                <a:spcPts val="0"/>
              </a:spcAft>
              <a:buNone/>
            </a:pPr>
            <a:r>
              <a:rPr lang="en">
                <a:latin typeface="Courier New"/>
                <a:ea typeface="Courier New"/>
                <a:cs typeface="Courier New"/>
                <a:sym typeface="Courier New"/>
              </a:rPr>
              <a:t>8.02</a:t>
            </a:r>
            <a:endParaRPr>
              <a:latin typeface="Courier New"/>
              <a:ea typeface="Courier New"/>
              <a:cs typeface="Courier New"/>
              <a:sym typeface="Courier New"/>
            </a:endParaRPr>
          </a:p>
          <a:p>
            <a:pPr indent="0" lvl="0" marL="0" rtl="0" algn="ctr">
              <a:lnSpc>
                <a:spcPct val="115000"/>
              </a:lnSpc>
              <a:spcBef>
                <a:spcPts val="0"/>
              </a:spcBef>
              <a:spcAft>
                <a:spcPts val="0"/>
              </a:spcAft>
              <a:buNone/>
            </a:pPr>
            <a:r>
              <a:rPr lang="en">
                <a:latin typeface="Courier New"/>
                <a:ea typeface="Courier New"/>
                <a:cs typeface="Courier New"/>
                <a:sym typeface="Courier New"/>
              </a:rPr>
              <a:t>3.78</a:t>
            </a:r>
            <a:endParaRPr>
              <a:latin typeface="Courier New"/>
              <a:ea typeface="Courier New"/>
              <a:cs typeface="Courier New"/>
              <a:sym typeface="Courier New"/>
            </a:endParaRPr>
          </a:p>
          <a:p>
            <a:pPr indent="0" lvl="0" marL="0" rtl="0" algn="ctr">
              <a:lnSpc>
                <a:spcPct val="115000"/>
              </a:lnSpc>
              <a:spcBef>
                <a:spcPts val="0"/>
              </a:spcBef>
              <a:spcAft>
                <a:spcPts val="0"/>
              </a:spcAft>
              <a:buNone/>
            </a:pPr>
            <a:r>
              <a:rPr lang="en">
                <a:latin typeface="Courier New"/>
                <a:ea typeface="Courier New"/>
                <a:cs typeface="Courier New"/>
                <a:sym typeface="Courier New"/>
              </a:rPr>
              <a:t>1.06</a:t>
            </a:r>
            <a:endParaRPr>
              <a:latin typeface="Courier New"/>
              <a:ea typeface="Courier New"/>
              <a:cs typeface="Courier New"/>
              <a:sym typeface="Courier New"/>
            </a:endParaRPr>
          </a:p>
          <a:p>
            <a:pPr indent="0" lvl="0" marL="0" rtl="0" algn="ctr">
              <a:lnSpc>
                <a:spcPct val="115000"/>
              </a:lnSpc>
              <a:spcBef>
                <a:spcPts val="0"/>
              </a:spcBef>
              <a:spcAft>
                <a:spcPts val="0"/>
              </a:spcAft>
              <a:buNone/>
            </a:pPr>
            <a:r>
              <a:rPr lang="en">
                <a:latin typeface="Courier New"/>
                <a:ea typeface="Courier New"/>
                <a:cs typeface="Courier New"/>
                <a:sym typeface="Courier New"/>
              </a:rPr>
              <a:t>-0.36</a:t>
            </a:r>
            <a:endParaRPr>
              <a:latin typeface="Courier New"/>
              <a:ea typeface="Courier New"/>
              <a:cs typeface="Courier New"/>
              <a:sym typeface="Courier New"/>
            </a:endParaRPr>
          </a:p>
          <a:p>
            <a:pPr indent="0" lvl="0" marL="0" rtl="0" algn="ctr">
              <a:lnSpc>
                <a:spcPct val="115000"/>
              </a:lnSpc>
              <a:spcBef>
                <a:spcPts val="0"/>
              </a:spcBef>
              <a:spcAft>
                <a:spcPts val="0"/>
              </a:spcAft>
              <a:buNone/>
            </a:pPr>
            <a:r>
              <a:rPr lang="en">
                <a:latin typeface="Courier New"/>
                <a:ea typeface="Courier New"/>
                <a:cs typeface="Courier New"/>
                <a:sym typeface="Courier New"/>
              </a:rPr>
              <a:t>-0.72</a:t>
            </a:r>
            <a:endParaRPr>
              <a:latin typeface="Courier New"/>
              <a:ea typeface="Courier New"/>
              <a:cs typeface="Courier New"/>
              <a:sym typeface="Courier New"/>
            </a:endParaRPr>
          </a:p>
          <a:p>
            <a:pPr indent="0" lvl="0" marL="0" rtl="0" algn="ctr">
              <a:spcBef>
                <a:spcPts val="0"/>
              </a:spcBef>
              <a:spcAft>
                <a:spcPts val="0"/>
              </a:spcAft>
              <a:buNone/>
            </a:pPr>
            <a:r>
              <a:t/>
            </a:r>
            <a:endParaRPr>
              <a:latin typeface="Courier New"/>
              <a:ea typeface="Courier New"/>
              <a:cs typeface="Courier New"/>
              <a:sym typeface="Courier New"/>
            </a:endParaRPr>
          </a:p>
        </p:txBody>
      </p:sp>
      <p:sp>
        <p:nvSpPr>
          <p:cNvPr id="200" name="Google Shape;200;p34"/>
          <p:cNvSpPr txBox="1"/>
          <p:nvPr/>
        </p:nvSpPr>
        <p:spPr>
          <a:xfrm>
            <a:off x="2402100" y="1934550"/>
            <a:ext cx="1337100" cy="2300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a:latin typeface="Courier New"/>
                <a:ea typeface="Courier New"/>
                <a:cs typeface="Courier New"/>
                <a:sym typeface="Courier New"/>
              </a:rPr>
              <a:t>-0.51</a:t>
            </a:r>
            <a:endParaRPr>
              <a:latin typeface="Courier New"/>
              <a:ea typeface="Courier New"/>
              <a:cs typeface="Courier New"/>
              <a:sym typeface="Courier New"/>
            </a:endParaRPr>
          </a:p>
          <a:p>
            <a:pPr indent="0" lvl="0" marL="0" rtl="0" algn="ctr">
              <a:lnSpc>
                <a:spcPct val="115000"/>
              </a:lnSpc>
              <a:spcBef>
                <a:spcPts val="0"/>
              </a:spcBef>
              <a:spcAft>
                <a:spcPts val="0"/>
              </a:spcAft>
              <a:buNone/>
            </a:pPr>
            <a:r>
              <a:rPr b="1" lang="en">
                <a:latin typeface="Courier New"/>
                <a:ea typeface="Courier New"/>
                <a:cs typeface="Courier New"/>
                <a:sym typeface="Courier New"/>
              </a:rPr>
              <a:t>6.04</a:t>
            </a:r>
            <a:endParaRPr b="1">
              <a:latin typeface="Courier New"/>
              <a:ea typeface="Courier New"/>
              <a:cs typeface="Courier New"/>
              <a:sym typeface="Courier New"/>
            </a:endParaRPr>
          </a:p>
          <a:p>
            <a:pPr indent="0" lvl="0" marL="0" rtl="0" algn="ctr">
              <a:lnSpc>
                <a:spcPct val="115000"/>
              </a:lnSpc>
              <a:spcBef>
                <a:spcPts val="0"/>
              </a:spcBef>
              <a:spcAft>
                <a:spcPts val="0"/>
              </a:spcAft>
              <a:buNone/>
            </a:pPr>
            <a:r>
              <a:rPr lang="en">
                <a:latin typeface="Courier New"/>
                <a:ea typeface="Courier New"/>
                <a:cs typeface="Courier New"/>
                <a:sym typeface="Courier New"/>
              </a:rPr>
              <a:t>5.31</a:t>
            </a:r>
            <a:endParaRPr>
              <a:latin typeface="Courier New"/>
              <a:ea typeface="Courier New"/>
              <a:cs typeface="Courier New"/>
              <a:sym typeface="Courier New"/>
            </a:endParaRPr>
          </a:p>
          <a:p>
            <a:pPr indent="0" lvl="0" marL="0" rtl="0" algn="ctr">
              <a:lnSpc>
                <a:spcPct val="115000"/>
              </a:lnSpc>
              <a:spcBef>
                <a:spcPts val="0"/>
              </a:spcBef>
              <a:spcAft>
                <a:spcPts val="0"/>
              </a:spcAft>
              <a:buNone/>
            </a:pPr>
            <a:r>
              <a:rPr lang="en">
                <a:latin typeface="Courier New"/>
                <a:ea typeface="Courier New"/>
                <a:cs typeface="Courier New"/>
                <a:sym typeface="Courier New"/>
              </a:rPr>
              <a:t>-4.22</a:t>
            </a:r>
            <a:endParaRPr>
              <a:latin typeface="Courier New"/>
              <a:ea typeface="Courier New"/>
              <a:cs typeface="Courier New"/>
              <a:sym typeface="Courier New"/>
            </a:endParaRPr>
          </a:p>
          <a:p>
            <a:pPr indent="0" lvl="0" marL="0" rtl="0" algn="ctr">
              <a:lnSpc>
                <a:spcPct val="115000"/>
              </a:lnSpc>
              <a:spcBef>
                <a:spcPts val="0"/>
              </a:spcBef>
              <a:spcAft>
                <a:spcPts val="0"/>
              </a:spcAft>
              <a:buNone/>
            </a:pPr>
            <a:r>
              <a:rPr lang="en">
                <a:latin typeface="Courier New"/>
                <a:ea typeface="Courier New"/>
                <a:cs typeface="Courier New"/>
                <a:sym typeface="Courier New"/>
              </a:rPr>
              <a:t>-4.19</a:t>
            </a:r>
            <a:endParaRPr>
              <a:latin typeface="Courier New"/>
              <a:ea typeface="Courier New"/>
              <a:cs typeface="Courier New"/>
              <a:sym typeface="Courier New"/>
            </a:endParaRPr>
          </a:p>
          <a:p>
            <a:pPr indent="0" lvl="0" marL="0" rtl="0" algn="ctr">
              <a:lnSpc>
                <a:spcPct val="115000"/>
              </a:lnSpc>
              <a:spcBef>
                <a:spcPts val="0"/>
              </a:spcBef>
              <a:spcAft>
                <a:spcPts val="0"/>
              </a:spcAft>
              <a:buNone/>
            </a:pPr>
            <a:r>
              <a:rPr lang="en">
                <a:latin typeface="Courier New"/>
                <a:ea typeface="Courier New"/>
                <a:cs typeface="Courier New"/>
                <a:sym typeface="Courier New"/>
              </a:rPr>
              <a:t>3.58</a:t>
            </a:r>
            <a:endParaRPr>
              <a:latin typeface="Courier New"/>
              <a:ea typeface="Courier New"/>
              <a:cs typeface="Courier New"/>
              <a:sym typeface="Courier New"/>
            </a:endParaRPr>
          </a:p>
          <a:p>
            <a:pPr indent="0" lvl="0" marL="0" rtl="0" algn="ctr">
              <a:lnSpc>
                <a:spcPct val="115000"/>
              </a:lnSpc>
              <a:spcBef>
                <a:spcPts val="0"/>
              </a:spcBef>
              <a:spcAft>
                <a:spcPts val="0"/>
              </a:spcAft>
              <a:buNone/>
            </a:pPr>
            <a:r>
              <a:rPr lang="en">
                <a:latin typeface="Courier New"/>
                <a:ea typeface="Courier New"/>
                <a:cs typeface="Courier New"/>
                <a:sym typeface="Courier New"/>
              </a:rPr>
              <a:t>4.49</a:t>
            </a:r>
            <a:endParaRPr>
              <a:latin typeface="Courier New"/>
              <a:ea typeface="Courier New"/>
              <a:cs typeface="Courier New"/>
              <a:sym typeface="Courier New"/>
            </a:endParaRPr>
          </a:p>
          <a:p>
            <a:pPr indent="0" lvl="0" marL="0" rtl="0" algn="ctr">
              <a:lnSpc>
                <a:spcPct val="115000"/>
              </a:lnSpc>
              <a:spcBef>
                <a:spcPts val="0"/>
              </a:spcBef>
              <a:spcAft>
                <a:spcPts val="0"/>
              </a:spcAft>
              <a:buNone/>
            </a:pPr>
            <a:r>
              <a:rPr lang="en">
                <a:latin typeface="Courier New"/>
                <a:ea typeface="Courier New"/>
                <a:cs typeface="Courier New"/>
                <a:sym typeface="Courier New"/>
              </a:rPr>
              <a:t>-4.37</a:t>
            </a:r>
            <a:endParaRPr>
              <a:latin typeface="Courier New"/>
              <a:ea typeface="Courier New"/>
              <a:cs typeface="Courier New"/>
              <a:sym typeface="Courier New"/>
            </a:endParaRPr>
          </a:p>
          <a:p>
            <a:pPr indent="0" lvl="0" marL="0" rtl="0" algn="ctr">
              <a:lnSpc>
                <a:spcPct val="115000"/>
              </a:lnSpc>
              <a:spcBef>
                <a:spcPts val="0"/>
              </a:spcBef>
              <a:spcAft>
                <a:spcPts val="0"/>
              </a:spcAft>
              <a:buNone/>
            </a:pPr>
            <a:r>
              <a:rPr lang="en">
                <a:latin typeface="Courier New"/>
                <a:ea typeface="Courier New"/>
                <a:cs typeface="Courier New"/>
                <a:sym typeface="Courier New"/>
              </a:rPr>
              <a:t>-2.09</a:t>
            </a:r>
            <a:endParaRPr>
              <a:latin typeface="Courier New"/>
              <a:ea typeface="Courier New"/>
              <a:cs typeface="Courier New"/>
              <a:sym typeface="Courier New"/>
            </a:endParaRPr>
          </a:p>
          <a:p>
            <a:pPr indent="0" lvl="0" marL="0" rtl="0" algn="ctr">
              <a:lnSpc>
                <a:spcPct val="115000"/>
              </a:lnSpc>
              <a:spcBef>
                <a:spcPts val="0"/>
              </a:spcBef>
              <a:spcAft>
                <a:spcPts val="0"/>
              </a:spcAft>
              <a:buNone/>
            </a:pPr>
            <a:r>
              <a:rPr lang="en">
                <a:latin typeface="Courier New"/>
                <a:ea typeface="Courier New"/>
                <a:cs typeface="Courier New"/>
                <a:sym typeface="Courier New"/>
              </a:rPr>
              <a:t>-2.93</a:t>
            </a:r>
            <a:endParaRPr>
              <a:latin typeface="Courier New"/>
              <a:ea typeface="Courier New"/>
              <a:cs typeface="Courier New"/>
              <a:sym typeface="Courier New"/>
            </a:endParaRPr>
          </a:p>
          <a:p>
            <a:pPr indent="0" lvl="0" marL="0" rtl="0" algn="ctr">
              <a:spcBef>
                <a:spcPts val="0"/>
              </a:spcBef>
              <a:spcAft>
                <a:spcPts val="0"/>
              </a:spcAft>
              <a:buNone/>
            </a:pPr>
            <a:r>
              <a:t/>
            </a:r>
            <a:endParaRPr>
              <a:latin typeface="Courier New"/>
              <a:ea typeface="Courier New"/>
              <a:cs typeface="Courier New"/>
              <a:sym typeface="Courier New"/>
            </a:endParaRPr>
          </a:p>
        </p:txBody>
      </p:sp>
      <p:pic>
        <p:nvPicPr>
          <p:cNvPr id="201" name="Google Shape;201;p34"/>
          <p:cNvPicPr preferRelativeResize="0"/>
          <p:nvPr/>
        </p:nvPicPr>
        <p:blipFill>
          <a:blip r:embed="rId6">
            <a:alphaModFix/>
          </a:blip>
          <a:stretch>
            <a:fillRect/>
          </a:stretch>
        </p:blipFill>
        <p:spPr>
          <a:xfrm>
            <a:off x="3825091" y="645659"/>
            <a:ext cx="1211051" cy="1211051"/>
          </a:xfrm>
          <a:prstGeom prst="rect">
            <a:avLst/>
          </a:prstGeom>
          <a:noFill/>
          <a:ln>
            <a:noFill/>
          </a:ln>
        </p:spPr>
      </p:pic>
      <p:sp>
        <p:nvSpPr>
          <p:cNvPr id="202" name="Google Shape;202;p34"/>
          <p:cNvSpPr txBox="1"/>
          <p:nvPr/>
        </p:nvSpPr>
        <p:spPr>
          <a:xfrm>
            <a:off x="3748897" y="1920300"/>
            <a:ext cx="1337100" cy="2300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a:latin typeface="Courier New"/>
                <a:ea typeface="Courier New"/>
                <a:cs typeface="Courier New"/>
                <a:sym typeface="Courier New"/>
              </a:rPr>
              <a:t>3.42</a:t>
            </a:r>
            <a:endParaRPr>
              <a:latin typeface="Courier New"/>
              <a:ea typeface="Courier New"/>
              <a:cs typeface="Courier New"/>
              <a:sym typeface="Courier New"/>
            </a:endParaRPr>
          </a:p>
          <a:p>
            <a:pPr indent="0" lvl="0" marL="0" rtl="0" algn="ctr">
              <a:lnSpc>
                <a:spcPct val="115000"/>
              </a:lnSpc>
              <a:spcBef>
                <a:spcPts val="0"/>
              </a:spcBef>
              <a:spcAft>
                <a:spcPts val="0"/>
              </a:spcAft>
              <a:buNone/>
            </a:pPr>
            <a:r>
              <a:rPr lang="en">
                <a:latin typeface="Courier New"/>
                <a:ea typeface="Courier New"/>
                <a:cs typeface="Courier New"/>
                <a:sym typeface="Courier New"/>
              </a:rPr>
              <a:t>4.64</a:t>
            </a:r>
            <a:endParaRPr>
              <a:latin typeface="Courier New"/>
              <a:ea typeface="Courier New"/>
              <a:cs typeface="Courier New"/>
              <a:sym typeface="Courier New"/>
            </a:endParaRPr>
          </a:p>
          <a:p>
            <a:pPr indent="0" lvl="0" marL="0" rtl="0" algn="ctr">
              <a:lnSpc>
                <a:spcPct val="115000"/>
              </a:lnSpc>
              <a:spcBef>
                <a:spcPts val="0"/>
              </a:spcBef>
              <a:spcAft>
                <a:spcPts val="0"/>
              </a:spcAft>
              <a:buNone/>
            </a:pPr>
            <a:r>
              <a:rPr lang="en">
                <a:latin typeface="Courier New"/>
                <a:ea typeface="Courier New"/>
                <a:cs typeface="Courier New"/>
                <a:sym typeface="Courier New"/>
              </a:rPr>
              <a:t>2.65</a:t>
            </a:r>
            <a:endParaRPr>
              <a:latin typeface="Courier New"/>
              <a:ea typeface="Courier New"/>
              <a:cs typeface="Courier New"/>
              <a:sym typeface="Courier New"/>
            </a:endParaRPr>
          </a:p>
          <a:p>
            <a:pPr indent="0" lvl="0" marL="0" rtl="0" algn="ctr">
              <a:lnSpc>
                <a:spcPct val="115000"/>
              </a:lnSpc>
              <a:spcBef>
                <a:spcPts val="0"/>
              </a:spcBef>
              <a:spcAft>
                <a:spcPts val="0"/>
              </a:spcAft>
              <a:buNone/>
            </a:pPr>
            <a:r>
              <a:rPr lang="en">
                <a:latin typeface="Courier New"/>
                <a:ea typeface="Courier New"/>
                <a:cs typeface="Courier New"/>
                <a:sym typeface="Courier New"/>
              </a:rPr>
              <a:t>5.1</a:t>
            </a:r>
            <a:endParaRPr>
              <a:latin typeface="Courier New"/>
              <a:ea typeface="Courier New"/>
              <a:cs typeface="Courier New"/>
              <a:sym typeface="Courier New"/>
            </a:endParaRPr>
          </a:p>
          <a:p>
            <a:pPr indent="0" lvl="0" marL="0" rtl="0" algn="ctr">
              <a:lnSpc>
                <a:spcPct val="115000"/>
              </a:lnSpc>
              <a:spcBef>
                <a:spcPts val="0"/>
              </a:spcBef>
              <a:spcAft>
                <a:spcPts val="0"/>
              </a:spcAft>
              <a:buNone/>
            </a:pPr>
            <a:r>
              <a:rPr lang="en">
                <a:latin typeface="Courier New"/>
                <a:ea typeface="Courier New"/>
                <a:cs typeface="Courier New"/>
                <a:sym typeface="Courier New"/>
              </a:rPr>
              <a:t>2.64</a:t>
            </a:r>
            <a:endParaRPr>
              <a:latin typeface="Courier New"/>
              <a:ea typeface="Courier New"/>
              <a:cs typeface="Courier New"/>
              <a:sym typeface="Courier New"/>
            </a:endParaRPr>
          </a:p>
          <a:p>
            <a:pPr indent="0" lvl="0" marL="0" rtl="0" algn="ctr">
              <a:lnSpc>
                <a:spcPct val="115000"/>
              </a:lnSpc>
              <a:spcBef>
                <a:spcPts val="0"/>
              </a:spcBef>
              <a:spcAft>
                <a:spcPts val="0"/>
              </a:spcAft>
              <a:buNone/>
            </a:pPr>
            <a:r>
              <a:rPr lang="en">
                <a:latin typeface="Courier New"/>
                <a:ea typeface="Courier New"/>
                <a:cs typeface="Courier New"/>
                <a:sym typeface="Courier New"/>
              </a:rPr>
              <a:t>5.55</a:t>
            </a:r>
            <a:endParaRPr>
              <a:latin typeface="Courier New"/>
              <a:ea typeface="Courier New"/>
              <a:cs typeface="Courier New"/>
              <a:sym typeface="Courier New"/>
            </a:endParaRPr>
          </a:p>
          <a:p>
            <a:pPr indent="0" lvl="0" marL="0" rtl="0" algn="ctr">
              <a:lnSpc>
                <a:spcPct val="115000"/>
              </a:lnSpc>
              <a:spcBef>
                <a:spcPts val="0"/>
              </a:spcBef>
              <a:spcAft>
                <a:spcPts val="0"/>
              </a:spcAft>
              <a:buNone/>
            </a:pPr>
            <a:r>
              <a:rPr b="1" lang="en">
                <a:latin typeface="Courier New"/>
                <a:ea typeface="Courier New"/>
                <a:cs typeface="Courier New"/>
                <a:sym typeface="Courier New"/>
              </a:rPr>
              <a:t>-4.34</a:t>
            </a:r>
            <a:endParaRPr b="1">
              <a:latin typeface="Courier New"/>
              <a:ea typeface="Courier New"/>
              <a:cs typeface="Courier New"/>
              <a:sym typeface="Courier New"/>
            </a:endParaRPr>
          </a:p>
          <a:p>
            <a:pPr indent="0" lvl="0" marL="0" rtl="0" algn="ctr">
              <a:lnSpc>
                <a:spcPct val="115000"/>
              </a:lnSpc>
              <a:spcBef>
                <a:spcPts val="0"/>
              </a:spcBef>
              <a:spcAft>
                <a:spcPts val="0"/>
              </a:spcAft>
              <a:buNone/>
            </a:pPr>
            <a:r>
              <a:rPr lang="en">
                <a:latin typeface="Courier New"/>
                <a:ea typeface="Courier New"/>
                <a:cs typeface="Courier New"/>
                <a:sym typeface="Courier New"/>
              </a:rPr>
              <a:t>-1.5</a:t>
            </a:r>
            <a:endParaRPr>
              <a:latin typeface="Courier New"/>
              <a:ea typeface="Courier New"/>
              <a:cs typeface="Courier New"/>
              <a:sym typeface="Courier New"/>
            </a:endParaRPr>
          </a:p>
          <a:p>
            <a:pPr indent="0" lvl="0" marL="0" rtl="0" algn="ctr">
              <a:lnSpc>
                <a:spcPct val="115000"/>
              </a:lnSpc>
              <a:spcBef>
                <a:spcPts val="0"/>
              </a:spcBef>
              <a:spcAft>
                <a:spcPts val="0"/>
              </a:spcAft>
              <a:buNone/>
            </a:pPr>
            <a:r>
              <a:rPr lang="en">
                <a:latin typeface="Courier New"/>
                <a:ea typeface="Courier New"/>
                <a:cs typeface="Courier New"/>
                <a:sym typeface="Courier New"/>
              </a:rPr>
              <a:t>-4.79</a:t>
            </a:r>
            <a:endParaRPr>
              <a:latin typeface="Courier New"/>
              <a:ea typeface="Courier New"/>
              <a:cs typeface="Courier New"/>
              <a:sym typeface="Courier New"/>
            </a:endParaRPr>
          </a:p>
          <a:p>
            <a:pPr indent="0" lvl="0" marL="0" rtl="0" algn="ctr">
              <a:lnSpc>
                <a:spcPct val="115000"/>
              </a:lnSpc>
              <a:spcBef>
                <a:spcPts val="0"/>
              </a:spcBef>
              <a:spcAft>
                <a:spcPts val="0"/>
              </a:spcAft>
              <a:buNone/>
            </a:pPr>
            <a:r>
              <a:rPr lang="en">
                <a:latin typeface="Courier New"/>
                <a:ea typeface="Courier New"/>
                <a:cs typeface="Courier New"/>
                <a:sym typeface="Courier New"/>
              </a:rPr>
              <a:t>6.14</a:t>
            </a:r>
            <a:endParaRPr>
              <a:latin typeface="Courier New"/>
              <a:ea typeface="Courier New"/>
              <a:cs typeface="Courier New"/>
              <a:sym typeface="Courier New"/>
            </a:endParaRPr>
          </a:p>
          <a:p>
            <a:pPr indent="0" lvl="0" marL="0" rtl="0" algn="ctr">
              <a:spcBef>
                <a:spcPts val="0"/>
              </a:spcBef>
              <a:spcAft>
                <a:spcPts val="0"/>
              </a:spcAft>
              <a:buNone/>
            </a:pPr>
            <a:r>
              <a:t/>
            </a:r>
            <a:endParaRPr>
              <a:latin typeface="Courier New"/>
              <a:ea typeface="Courier New"/>
              <a:cs typeface="Courier New"/>
              <a:sym typeface="Courier New"/>
            </a:endParaRPr>
          </a:p>
        </p:txBody>
      </p:sp>
      <p:sp>
        <p:nvSpPr>
          <p:cNvPr id="203" name="Google Shape;203;p34"/>
          <p:cNvSpPr txBox="1"/>
          <p:nvPr/>
        </p:nvSpPr>
        <p:spPr>
          <a:xfrm>
            <a:off x="5638525" y="1259150"/>
            <a:ext cx="3264900" cy="34332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SzPts val="1800"/>
              <a:buAutoNum type="arabicPeriod"/>
            </a:pPr>
            <a:r>
              <a:rPr lang="en" sz="1800"/>
              <a:t>Define a </a:t>
            </a:r>
            <a:r>
              <a:rPr b="1" lang="en" sz="1800"/>
              <a:t>loss function</a:t>
            </a:r>
            <a:r>
              <a:rPr lang="en" sz="1800"/>
              <a:t> that quantifies our unhappiness with the scores across the training data.</a:t>
            </a:r>
            <a:endParaRPr sz="1800"/>
          </a:p>
          <a:p>
            <a:pPr indent="0" lvl="0" marL="0" rtl="0" algn="l">
              <a:spcBef>
                <a:spcPts val="0"/>
              </a:spcBef>
              <a:spcAft>
                <a:spcPts val="0"/>
              </a:spcAft>
              <a:buNone/>
            </a:pPr>
            <a:r>
              <a:t/>
            </a:r>
            <a:endParaRPr sz="1800"/>
          </a:p>
          <a:p>
            <a:pPr indent="-342900" lvl="0" marL="457200" rtl="0" algn="l">
              <a:spcBef>
                <a:spcPts val="0"/>
              </a:spcBef>
              <a:spcAft>
                <a:spcPts val="0"/>
              </a:spcAft>
              <a:buSzPts val="1800"/>
              <a:buAutoNum type="arabicPeriod"/>
            </a:pPr>
            <a:r>
              <a:rPr lang="en" sz="1800">
                <a:solidFill>
                  <a:schemeClr val="dk1"/>
                </a:solidFill>
              </a:rPr>
              <a:t>Come up with a way of efficiently finding the parameters that minimize the loss function. </a:t>
            </a:r>
            <a:r>
              <a:rPr b="1" lang="en" sz="1800">
                <a:solidFill>
                  <a:schemeClr val="dk1"/>
                </a:solidFill>
              </a:rPr>
              <a:t>(optimization)</a:t>
            </a:r>
            <a:endParaRPr b="1" sz="1800"/>
          </a:p>
        </p:txBody>
      </p:sp>
      <p:cxnSp>
        <p:nvCxnSpPr>
          <p:cNvPr id="204" name="Google Shape;204;p34"/>
          <p:cNvCxnSpPr/>
          <p:nvPr/>
        </p:nvCxnSpPr>
        <p:spPr>
          <a:xfrm>
            <a:off x="5316075" y="719275"/>
            <a:ext cx="0" cy="3662700"/>
          </a:xfrm>
          <a:prstGeom prst="straightConnector1">
            <a:avLst/>
          </a:prstGeom>
          <a:noFill/>
          <a:ln cap="flat" cmpd="sng" w="9525">
            <a:solidFill>
              <a:schemeClr val="dk2"/>
            </a:solidFill>
            <a:prstDash val="solid"/>
            <a:round/>
            <a:headEnd len="med" w="med" type="none"/>
            <a:tailEnd len="med" w="med" type="none"/>
          </a:ln>
        </p:spPr>
      </p:cxnSp>
      <p:sp>
        <p:nvSpPr>
          <p:cNvPr id="205" name="Google Shape;205;p34"/>
          <p:cNvSpPr txBox="1"/>
          <p:nvPr/>
        </p:nvSpPr>
        <p:spPr>
          <a:xfrm>
            <a:off x="5659750" y="692700"/>
            <a:ext cx="2372700" cy="44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TODO:</a:t>
            </a:r>
            <a:endParaRPr sz="24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35"/>
          <p:cNvSpPr txBox="1"/>
          <p:nvPr>
            <p:ph idx="12" type="sldNum"/>
          </p:nvPr>
        </p:nvSpPr>
        <p:spPr>
          <a:xfrm>
            <a:off x="6427089" y="466785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11" name="Google Shape;211;p35"/>
          <p:cNvPicPr preferRelativeResize="0"/>
          <p:nvPr/>
        </p:nvPicPr>
        <p:blipFill>
          <a:blip r:embed="rId3">
            <a:alphaModFix/>
          </a:blip>
          <a:stretch>
            <a:fillRect/>
          </a:stretch>
        </p:blipFill>
        <p:spPr>
          <a:xfrm>
            <a:off x="1405003" y="1006538"/>
            <a:ext cx="1140231" cy="1258556"/>
          </a:xfrm>
          <a:prstGeom prst="rect">
            <a:avLst/>
          </a:prstGeom>
          <a:noFill/>
          <a:ln>
            <a:noFill/>
          </a:ln>
        </p:spPr>
      </p:pic>
      <p:pic>
        <p:nvPicPr>
          <p:cNvPr id="212" name="Google Shape;212;p35"/>
          <p:cNvPicPr preferRelativeResize="0"/>
          <p:nvPr/>
        </p:nvPicPr>
        <p:blipFill>
          <a:blip r:embed="rId4">
            <a:alphaModFix/>
          </a:blip>
          <a:stretch>
            <a:fillRect/>
          </a:stretch>
        </p:blipFill>
        <p:spPr>
          <a:xfrm>
            <a:off x="2670997" y="1006538"/>
            <a:ext cx="1258543" cy="1258543"/>
          </a:xfrm>
          <a:prstGeom prst="rect">
            <a:avLst/>
          </a:prstGeom>
          <a:noFill/>
          <a:ln>
            <a:noFill/>
          </a:ln>
        </p:spPr>
      </p:pic>
      <p:pic>
        <p:nvPicPr>
          <p:cNvPr id="213" name="Google Shape;213;p35"/>
          <p:cNvPicPr preferRelativeResize="0"/>
          <p:nvPr/>
        </p:nvPicPr>
        <p:blipFill>
          <a:blip r:embed="rId5">
            <a:alphaModFix/>
          </a:blip>
          <a:stretch>
            <a:fillRect/>
          </a:stretch>
        </p:blipFill>
        <p:spPr>
          <a:xfrm>
            <a:off x="4049441" y="1006559"/>
            <a:ext cx="1211051" cy="1211051"/>
          </a:xfrm>
          <a:prstGeom prst="rect">
            <a:avLst/>
          </a:prstGeom>
          <a:noFill/>
          <a:ln>
            <a:noFill/>
          </a:ln>
        </p:spPr>
      </p:pic>
      <p:sp>
        <p:nvSpPr>
          <p:cNvPr id="214" name="Google Shape;214;p35"/>
          <p:cNvSpPr txBox="1"/>
          <p:nvPr/>
        </p:nvSpPr>
        <p:spPr>
          <a:xfrm>
            <a:off x="272825" y="124025"/>
            <a:ext cx="7473900" cy="3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t>Suppose: 3 training examples, 3 classes.</a:t>
            </a:r>
            <a:endParaRPr sz="1800"/>
          </a:p>
          <a:p>
            <a:pPr indent="0" lvl="0" marL="0" rtl="0" algn="l">
              <a:spcBef>
                <a:spcPts val="0"/>
              </a:spcBef>
              <a:spcAft>
                <a:spcPts val="0"/>
              </a:spcAft>
              <a:buNone/>
            </a:pPr>
            <a:r>
              <a:rPr lang="en" sz="1800"/>
              <a:t>With some W the scores                           are:</a:t>
            </a:r>
            <a:endParaRPr sz="1800"/>
          </a:p>
        </p:txBody>
      </p:sp>
      <p:sp>
        <p:nvSpPr>
          <p:cNvPr id="215" name="Google Shape;215;p35"/>
          <p:cNvSpPr txBox="1"/>
          <p:nvPr/>
        </p:nvSpPr>
        <p:spPr>
          <a:xfrm>
            <a:off x="125125" y="2419525"/>
            <a:ext cx="1314600" cy="2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cat</a:t>
            </a:r>
            <a:endParaRPr sz="2400"/>
          </a:p>
        </p:txBody>
      </p:sp>
      <p:sp>
        <p:nvSpPr>
          <p:cNvPr id="216" name="Google Shape;216;p35"/>
          <p:cNvSpPr txBox="1"/>
          <p:nvPr/>
        </p:nvSpPr>
        <p:spPr>
          <a:xfrm>
            <a:off x="125125" y="3576550"/>
            <a:ext cx="1314600" cy="2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frog</a:t>
            </a:r>
            <a:endParaRPr sz="2400"/>
          </a:p>
        </p:txBody>
      </p:sp>
      <p:sp>
        <p:nvSpPr>
          <p:cNvPr id="217" name="Google Shape;217;p35"/>
          <p:cNvSpPr txBox="1"/>
          <p:nvPr/>
        </p:nvSpPr>
        <p:spPr>
          <a:xfrm>
            <a:off x="125125" y="2999050"/>
            <a:ext cx="1314600" cy="2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car</a:t>
            </a:r>
            <a:endParaRPr sz="2400"/>
          </a:p>
        </p:txBody>
      </p:sp>
      <p:sp>
        <p:nvSpPr>
          <p:cNvPr id="218" name="Google Shape;218;p35"/>
          <p:cNvSpPr txBox="1"/>
          <p:nvPr/>
        </p:nvSpPr>
        <p:spPr>
          <a:xfrm>
            <a:off x="1651725" y="2391125"/>
            <a:ext cx="1211100" cy="3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t>3.2</a:t>
            </a:r>
            <a:endParaRPr b="1" sz="3000"/>
          </a:p>
        </p:txBody>
      </p:sp>
      <p:sp>
        <p:nvSpPr>
          <p:cNvPr id="219" name="Google Shape;219;p35"/>
          <p:cNvSpPr txBox="1"/>
          <p:nvPr/>
        </p:nvSpPr>
        <p:spPr>
          <a:xfrm>
            <a:off x="1651725" y="2924525"/>
            <a:ext cx="1211100" cy="3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t>5.1</a:t>
            </a:r>
            <a:endParaRPr sz="3000"/>
          </a:p>
        </p:txBody>
      </p:sp>
      <p:sp>
        <p:nvSpPr>
          <p:cNvPr id="220" name="Google Shape;220;p35"/>
          <p:cNvSpPr txBox="1"/>
          <p:nvPr/>
        </p:nvSpPr>
        <p:spPr>
          <a:xfrm>
            <a:off x="1575525" y="3457925"/>
            <a:ext cx="1211100" cy="3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t>-1.7</a:t>
            </a:r>
            <a:endParaRPr sz="3000"/>
          </a:p>
        </p:txBody>
      </p:sp>
      <p:sp>
        <p:nvSpPr>
          <p:cNvPr id="221" name="Google Shape;221;p35"/>
          <p:cNvSpPr txBox="1"/>
          <p:nvPr/>
        </p:nvSpPr>
        <p:spPr>
          <a:xfrm>
            <a:off x="3099525" y="2924525"/>
            <a:ext cx="1211100" cy="3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t>4.9</a:t>
            </a:r>
            <a:endParaRPr b="1" sz="3000"/>
          </a:p>
        </p:txBody>
      </p:sp>
      <p:sp>
        <p:nvSpPr>
          <p:cNvPr id="222" name="Google Shape;222;p35"/>
          <p:cNvSpPr txBox="1"/>
          <p:nvPr/>
        </p:nvSpPr>
        <p:spPr>
          <a:xfrm>
            <a:off x="3099525" y="2391125"/>
            <a:ext cx="1211100" cy="3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t>1.3</a:t>
            </a:r>
            <a:endParaRPr sz="3000"/>
          </a:p>
        </p:txBody>
      </p:sp>
      <p:sp>
        <p:nvSpPr>
          <p:cNvPr id="223" name="Google Shape;223;p35"/>
          <p:cNvSpPr txBox="1"/>
          <p:nvPr/>
        </p:nvSpPr>
        <p:spPr>
          <a:xfrm>
            <a:off x="3099525" y="3457925"/>
            <a:ext cx="1211100" cy="3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t>2.0</a:t>
            </a:r>
            <a:endParaRPr sz="3000"/>
          </a:p>
        </p:txBody>
      </p:sp>
      <p:sp>
        <p:nvSpPr>
          <p:cNvPr id="224" name="Google Shape;224;p35"/>
          <p:cNvSpPr txBox="1"/>
          <p:nvPr/>
        </p:nvSpPr>
        <p:spPr>
          <a:xfrm>
            <a:off x="4318725" y="3457925"/>
            <a:ext cx="1211100" cy="3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t>-3.1</a:t>
            </a:r>
            <a:endParaRPr b="1" sz="3000"/>
          </a:p>
        </p:txBody>
      </p:sp>
      <p:sp>
        <p:nvSpPr>
          <p:cNvPr id="225" name="Google Shape;225;p35"/>
          <p:cNvSpPr txBox="1"/>
          <p:nvPr/>
        </p:nvSpPr>
        <p:spPr>
          <a:xfrm>
            <a:off x="4471125" y="2924525"/>
            <a:ext cx="1211100" cy="3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t>2.5</a:t>
            </a:r>
            <a:endParaRPr sz="3000"/>
          </a:p>
        </p:txBody>
      </p:sp>
      <p:sp>
        <p:nvSpPr>
          <p:cNvPr id="226" name="Google Shape;226;p35"/>
          <p:cNvSpPr txBox="1"/>
          <p:nvPr/>
        </p:nvSpPr>
        <p:spPr>
          <a:xfrm>
            <a:off x="4471125" y="2391125"/>
            <a:ext cx="1211100" cy="3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t>2.2</a:t>
            </a:r>
            <a:endParaRPr sz="3000"/>
          </a:p>
        </p:txBody>
      </p:sp>
      <p:pic>
        <p:nvPicPr>
          <p:cNvPr id="227" name="Google Shape;227;p35"/>
          <p:cNvPicPr preferRelativeResize="0"/>
          <p:nvPr/>
        </p:nvPicPr>
        <p:blipFill>
          <a:blip r:embed="rId6">
            <a:alphaModFix/>
          </a:blip>
          <a:stretch>
            <a:fillRect/>
          </a:stretch>
        </p:blipFill>
        <p:spPr>
          <a:xfrm>
            <a:off x="2975800" y="479524"/>
            <a:ext cx="1449175" cy="3068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36"/>
          <p:cNvSpPr txBox="1"/>
          <p:nvPr>
            <p:ph idx="12" type="sldNum"/>
          </p:nvPr>
        </p:nvSpPr>
        <p:spPr>
          <a:xfrm>
            <a:off x="6427089" y="466785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33" name="Google Shape;233;p36"/>
          <p:cNvPicPr preferRelativeResize="0"/>
          <p:nvPr/>
        </p:nvPicPr>
        <p:blipFill>
          <a:blip r:embed="rId3">
            <a:alphaModFix/>
          </a:blip>
          <a:stretch>
            <a:fillRect/>
          </a:stretch>
        </p:blipFill>
        <p:spPr>
          <a:xfrm>
            <a:off x="1405003" y="1006538"/>
            <a:ext cx="1140231" cy="1258556"/>
          </a:xfrm>
          <a:prstGeom prst="rect">
            <a:avLst/>
          </a:prstGeom>
          <a:noFill/>
          <a:ln>
            <a:noFill/>
          </a:ln>
        </p:spPr>
      </p:pic>
      <p:pic>
        <p:nvPicPr>
          <p:cNvPr id="234" name="Google Shape;234;p36"/>
          <p:cNvPicPr preferRelativeResize="0"/>
          <p:nvPr/>
        </p:nvPicPr>
        <p:blipFill>
          <a:blip r:embed="rId4">
            <a:alphaModFix/>
          </a:blip>
          <a:stretch>
            <a:fillRect/>
          </a:stretch>
        </p:blipFill>
        <p:spPr>
          <a:xfrm>
            <a:off x="2670997" y="1006538"/>
            <a:ext cx="1258543" cy="1258543"/>
          </a:xfrm>
          <a:prstGeom prst="rect">
            <a:avLst/>
          </a:prstGeom>
          <a:noFill/>
          <a:ln>
            <a:noFill/>
          </a:ln>
        </p:spPr>
      </p:pic>
      <p:pic>
        <p:nvPicPr>
          <p:cNvPr id="235" name="Google Shape;235;p36"/>
          <p:cNvPicPr preferRelativeResize="0"/>
          <p:nvPr/>
        </p:nvPicPr>
        <p:blipFill>
          <a:blip r:embed="rId5">
            <a:alphaModFix/>
          </a:blip>
          <a:stretch>
            <a:fillRect/>
          </a:stretch>
        </p:blipFill>
        <p:spPr>
          <a:xfrm>
            <a:off x="4049441" y="1006559"/>
            <a:ext cx="1211051" cy="1211051"/>
          </a:xfrm>
          <a:prstGeom prst="rect">
            <a:avLst/>
          </a:prstGeom>
          <a:noFill/>
          <a:ln>
            <a:noFill/>
          </a:ln>
        </p:spPr>
      </p:pic>
      <p:sp>
        <p:nvSpPr>
          <p:cNvPr id="236" name="Google Shape;236;p36"/>
          <p:cNvSpPr txBox="1"/>
          <p:nvPr/>
        </p:nvSpPr>
        <p:spPr>
          <a:xfrm>
            <a:off x="272825" y="124025"/>
            <a:ext cx="7473900" cy="3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t>Suppose: 3 training examples, 3 classes.</a:t>
            </a:r>
            <a:endParaRPr sz="1800"/>
          </a:p>
          <a:p>
            <a:pPr indent="0" lvl="0" marL="0" rtl="0" algn="l">
              <a:spcBef>
                <a:spcPts val="0"/>
              </a:spcBef>
              <a:spcAft>
                <a:spcPts val="0"/>
              </a:spcAft>
              <a:buNone/>
            </a:pPr>
            <a:r>
              <a:rPr lang="en" sz="1800"/>
              <a:t>With some W the scores                           are:</a:t>
            </a:r>
            <a:endParaRPr sz="1800"/>
          </a:p>
        </p:txBody>
      </p:sp>
      <p:sp>
        <p:nvSpPr>
          <p:cNvPr id="237" name="Google Shape;237;p36"/>
          <p:cNvSpPr txBox="1"/>
          <p:nvPr/>
        </p:nvSpPr>
        <p:spPr>
          <a:xfrm>
            <a:off x="125125" y="2419525"/>
            <a:ext cx="1314600" cy="2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cat</a:t>
            </a:r>
            <a:endParaRPr sz="2400"/>
          </a:p>
        </p:txBody>
      </p:sp>
      <p:sp>
        <p:nvSpPr>
          <p:cNvPr id="238" name="Google Shape;238;p36"/>
          <p:cNvSpPr txBox="1"/>
          <p:nvPr/>
        </p:nvSpPr>
        <p:spPr>
          <a:xfrm>
            <a:off x="125125" y="3576550"/>
            <a:ext cx="1314600" cy="2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frog</a:t>
            </a:r>
            <a:endParaRPr sz="2400"/>
          </a:p>
        </p:txBody>
      </p:sp>
      <p:sp>
        <p:nvSpPr>
          <p:cNvPr id="239" name="Google Shape;239;p36"/>
          <p:cNvSpPr txBox="1"/>
          <p:nvPr/>
        </p:nvSpPr>
        <p:spPr>
          <a:xfrm>
            <a:off x="125125" y="2999050"/>
            <a:ext cx="1314600" cy="2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car</a:t>
            </a:r>
            <a:endParaRPr sz="2400"/>
          </a:p>
        </p:txBody>
      </p:sp>
      <p:sp>
        <p:nvSpPr>
          <p:cNvPr id="240" name="Google Shape;240;p36"/>
          <p:cNvSpPr txBox="1"/>
          <p:nvPr/>
        </p:nvSpPr>
        <p:spPr>
          <a:xfrm>
            <a:off x="1651725" y="2391125"/>
            <a:ext cx="1211100" cy="3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t>3.2</a:t>
            </a:r>
            <a:endParaRPr b="1" sz="3000"/>
          </a:p>
        </p:txBody>
      </p:sp>
      <p:sp>
        <p:nvSpPr>
          <p:cNvPr id="241" name="Google Shape;241;p36"/>
          <p:cNvSpPr txBox="1"/>
          <p:nvPr/>
        </p:nvSpPr>
        <p:spPr>
          <a:xfrm>
            <a:off x="1651725" y="2924525"/>
            <a:ext cx="1211100" cy="3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t>5.1</a:t>
            </a:r>
            <a:endParaRPr sz="3000"/>
          </a:p>
        </p:txBody>
      </p:sp>
      <p:sp>
        <p:nvSpPr>
          <p:cNvPr id="242" name="Google Shape;242;p36"/>
          <p:cNvSpPr txBox="1"/>
          <p:nvPr/>
        </p:nvSpPr>
        <p:spPr>
          <a:xfrm>
            <a:off x="1575525" y="3457925"/>
            <a:ext cx="1211100" cy="3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t>-1.7</a:t>
            </a:r>
            <a:endParaRPr sz="3000"/>
          </a:p>
        </p:txBody>
      </p:sp>
      <p:sp>
        <p:nvSpPr>
          <p:cNvPr id="243" name="Google Shape;243;p36"/>
          <p:cNvSpPr txBox="1"/>
          <p:nvPr/>
        </p:nvSpPr>
        <p:spPr>
          <a:xfrm>
            <a:off x="3099525" y="2924525"/>
            <a:ext cx="1211100" cy="3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t>4.9</a:t>
            </a:r>
            <a:endParaRPr b="1" sz="3000"/>
          </a:p>
        </p:txBody>
      </p:sp>
      <p:sp>
        <p:nvSpPr>
          <p:cNvPr id="244" name="Google Shape;244;p36"/>
          <p:cNvSpPr txBox="1"/>
          <p:nvPr/>
        </p:nvSpPr>
        <p:spPr>
          <a:xfrm>
            <a:off x="3099525" y="2391125"/>
            <a:ext cx="1211100" cy="3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t>1.3</a:t>
            </a:r>
            <a:endParaRPr sz="3000"/>
          </a:p>
        </p:txBody>
      </p:sp>
      <p:sp>
        <p:nvSpPr>
          <p:cNvPr id="245" name="Google Shape;245;p36"/>
          <p:cNvSpPr txBox="1"/>
          <p:nvPr/>
        </p:nvSpPr>
        <p:spPr>
          <a:xfrm>
            <a:off x="3099525" y="3457925"/>
            <a:ext cx="1211100" cy="3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t>2.0</a:t>
            </a:r>
            <a:endParaRPr sz="3000"/>
          </a:p>
        </p:txBody>
      </p:sp>
      <p:sp>
        <p:nvSpPr>
          <p:cNvPr id="246" name="Google Shape;246;p36"/>
          <p:cNvSpPr txBox="1"/>
          <p:nvPr/>
        </p:nvSpPr>
        <p:spPr>
          <a:xfrm>
            <a:off x="4318725" y="3457925"/>
            <a:ext cx="1211100" cy="3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t>-3.1</a:t>
            </a:r>
            <a:endParaRPr b="1" sz="3000"/>
          </a:p>
        </p:txBody>
      </p:sp>
      <p:sp>
        <p:nvSpPr>
          <p:cNvPr id="247" name="Google Shape;247;p36"/>
          <p:cNvSpPr txBox="1"/>
          <p:nvPr/>
        </p:nvSpPr>
        <p:spPr>
          <a:xfrm>
            <a:off x="4471125" y="2924525"/>
            <a:ext cx="1211100" cy="3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t>2.5</a:t>
            </a:r>
            <a:endParaRPr sz="3000"/>
          </a:p>
        </p:txBody>
      </p:sp>
      <p:sp>
        <p:nvSpPr>
          <p:cNvPr id="248" name="Google Shape;248;p36"/>
          <p:cNvSpPr txBox="1"/>
          <p:nvPr/>
        </p:nvSpPr>
        <p:spPr>
          <a:xfrm>
            <a:off x="4471125" y="2391125"/>
            <a:ext cx="1211100" cy="3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t>2.2</a:t>
            </a:r>
            <a:endParaRPr sz="3000"/>
          </a:p>
        </p:txBody>
      </p:sp>
      <p:pic>
        <p:nvPicPr>
          <p:cNvPr id="249" name="Google Shape;249;p36"/>
          <p:cNvPicPr preferRelativeResize="0"/>
          <p:nvPr/>
        </p:nvPicPr>
        <p:blipFill>
          <a:blip r:embed="rId6">
            <a:alphaModFix/>
          </a:blip>
          <a:stretch>
            <a:fillRect/>
          </a:stretch>
        </p:blipFill>
        <p:spPr>
          <a:xfrm>
            <a:off x="2975800" y="479524"/>
            <a:ext cx="1449175" cy="306800"/>
          </a:xfrm>
          <a:prstGeom prst="rect">
            <a:avLst/>
          </a:prstGeom>
          <a:noFill/>
          <a:ln>
            <a:noFill/>
          </a:ln>
        </p:spPr>
      </p:pic>
      <p:cxnSp>
        <p:nvCxnSpPr>
          <p:cNvPr id="250" name="Google Shape;250;p36"/>
          <p:cNvCxnSpPr/>
          <p:nvPr/>
        </p:nvCxnSpPr>
        <p:spPr>
          <a:xfrm>
            <a:off x="5679900" y="124025"/>
            <a:ext cx="0" cy="4439700"/>
          </a:xfrm>
          <a:prstGeom prst="straightConnector1">
            <a:avLst/>
          </a:prstGeom>
          <a:noFill/>
          <a:ln cap="flat" cmpd="sng" w="19050">
            <a:solidFill>
              <a:srgbClr val="000000"/>
            </a:solidFill>
            <a:prstDash val="solid"/>
            <a:round/>
            <a:headEnd len="med" w="med" type="none"/>
            <a:tailEnd len="med" w="med" type="none"/>
          </a:ln>
        </p:spPr>
      </p:cxnSp>
      <p:sp>
        <p:nvSpPr>
          <p:cNvPr id="251" name="Google Shape;251;p36"/>
          <p:cNvSpPr txBox="1"/>
          <p:nvPr/>
        </p:nvSpPr>
        <p:spPr>
          <a:xfrm>
            <a:off x="5903050" y="174575"/>
            <a:ext cx="3222600" cy="47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t>Multiclass SVM loss:</a:t>
            </a:r>
            <a:endParaRPr b="1" sz="1800"/>
          </a:p>
        </p:txBody>
      </p:sp>
      <p:sp>
        <p:nvSpPr>
          <p:cNvPr id="252" name="Google Shape;252;p36"/>
          <p:cNvSpPr txBox="1"/>
          <p:nvPr/>
        </p:nvSpPr>
        <p:spPr>
          <a:xfrm>
            <a:off x="5921425" y="640150"/>
            <a:ext cx="3128100" cy="289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Given an example</a:t>
            </a:r>
            <a:endParaRPr/>
          </a:p>
          <a:p>
            <a:pPr indent="0" lvl="0" marL="0" rtl="0" algn="l">
              <a:spcBef>
                <a:spcPts val="0"/>
              </a:spcBef>
              <a:spcAft>
                <a:spcPts val="0"/>
              </a:spcAft>
              <a:buNone/>
            </a:pPr>
            <a:r>
              <a:rPr lang="en"/>
              <a:t>where        is the image and</a:t>
            </a:r>
            <a:endParaRPr/>
          </a:p>
          <a:p>
            <a:pPr indent="0" lvl="0" marL="0" rtl="0" algn="l">
              <a:spcBef>
                <a:spcPts val="0"/>
              </a:spcBef>
              <a:spcAft>
                <a:spcPts val="0"/>
              </a:spcAft>
              <a:buNone/>
            </a:pPr>
            <a:r>
              <a:rPr lang="en"/>
              <a:t>where       is the (integer) label,</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and using the shorthand for the scores vector:</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SVM loss has the form:</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253" name="Google Shape;253;p36"/>
          <p:cNvPicPr preferRelativeResize="0"/>
          <p:nvPr/>
        </p:nvPicPr>
        <p:blipFill>
          <a:blip r:embed="rId7">
            <a:alphaModFix/>
          </a:blip>
          <a:stretch>
            <a:fillRect/>
          </a:stretch>
        </p:blipFill>
        <p:spPr>
          <a:xfrm>
            <a:off x="7555395" y="699745"/>
            <a:ext cx="723585" cy="306800"/>
          </a:xfrm>
          <a:prstGeom prst="rect">
            <a:avLst/>
          </a:prstGeom>
          <a:noFill/>
          <a:ln>
            <a:noFill/>
          </a:ln>
        </p:spPr>
      </p:pic>
      <p:pic>
        <p:nvPicPr>
          <p:cNvPr id="254" name="Google Shape;254;p36"/>
          <p:cNvPicPr preferRelativeResize="0"/>
          <p:nvPr/>
        </p:nvPicPr>
        <p:blipFill rotWithShape="1">
          <a:blip r:embed="rId7">
            <a:alphaModFix/>
          </a:blip>
          <a:srcRect b="0" l="55307" r="11518" t="0"/>
          <a:stretch/>
        </p:blipFill>
        <p:spPr>
          <a:xfrm>
            <a:off x="6547025" y="1143125"/>
            <a:ext cx="240050" cy="306800"/>
          </a:xfrm>
          <a:prstGeom prst="rect">
            <a:avLst/>
          </a:prstGeom>
          <a:noFill/>
          <a:ln>
            <a:noFill/>
          </a:ln>
        </p:spPr>
      </p:pic>
      <p:pic>
        <p:nvPicPr>
          <p:cNvPr id="255" name="Google Shape;255;p36"/>
          <p:cNvPicPr preferRelativeResize="0"/>
          <p:nvPr/>
        </p:nvPicPr>
        <p:blipFill rotWithShape="1">
          <a:blip r:embed="rId7">
            <a:alphaModFix/>
          </a:blip>
          <a:srcRect b="0" l="15513" r="51310" t="0"/>
          <a:stretch/>
        </p:blipFill>
        <p:spPr>
          <a:xfrm>
            <a:off x="6583400" y="932175"/>
            <a:ext cx="240050" cy="306800"/>
          </a:xfrm>
          <a:prstGeom prst="rect">
            <a:avLst/>
          </a:prstGeom>
          <a:noFill/>
          <a:ln>
            <a:noFill/>
          </a:ln>
        </p:spPr>
      </p:pic>
      <p:pic>
        <p:nvPicPr>
          <p:cNvPr id="256" name="Google Shape;256;p36"/>
          <p:cNvPicPr preferRelativeResize="0"/>
          <p:nvPr/>
        </p:nvPicPr>
        <p:blipFill>
          <a:blip r:embed="rId8">
            <a:alphaModFix/>
          </a:blip>
          <a:stretch>
            <a:fillRect/>
          </a:stretch>
        </p:blipFill>
        <p:spPr>
          <a:xfrm>
            <a:off x="7179800" y="1782300"/>
            <a:ext cx="1099175" cy="229393"/>
          </a:xfrm>
          <a:prstGeom prst="rect">
            <a:avLst/>
          </a:prstGeom>
          <a:noFill/>
          <a:ln>
            <a:noFill/>
          </a:ln>
        </p:spPr>
      </p:pic>
      <p:pic>
        <p:nvPicPr>
          <p:cNvPr id="257" name="Google Shape;257;p36"/>
          <p:cNvPicPr preferRelativeResize="0"/>
          <p:nvPr/>
        </p:nvPicPr>
        <p:blipFill>
          <a:blip r:embed="rId9">
            <a:alphaModFix/>
          </a:blip>
          <a:stretch>
            <a:fillRect/>
          </a:stretch>
        </p:blipFill>
        <p:spPr>
          <a:xfrm>
            <a:off x="5748018" y="2746565"/>
            <a:ext cx="3316057" cy="355500"/>
          </a:xfrm>
          <a:prstGeom prst="rect">
            <a:avLst/>
          </a:prstGeom>
          <a:noFill/>
          <a:ln cap="flat" cmpd="sng" w="19050">
            <a:solidFill>
              <a:srgbClr val="0000FF"/>
            </a:solidFill>
            <a:prstDash val="solid"/>
            <a:round/>
            <a:headEnd len="sm" w="sm" type="none"/>
            <a:tailEnd len="sm" w="sm" type="none"/>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imple 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